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10693400" cy="10687050"/>
  <p:notesSz cx="10693400" cy="106870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03143"/>
            <a:ext cx="6423025" cy="2237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66968"/>
            <a:ext cx="5289550" cy="2663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0719"/>
            <a:ext cx="3287077" cy="7032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0719"/>
            <a:ext cx="3287077" cy="7032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53399" y="4579302"/>
            <a:ext cx="2832735" cy="744220"/>
          </a:xfrm>
          <a:custGeom>
            <a:avLst/>
            <a:gdLst/>
            <a:ahLst/>
            <a:cxnLst/>
            <a:rect l="l" t="t" r="r" b="b"/>
            <a:pathLst>
              <a:path w="2832735" h="744220">
                <a:moveTo>
                  <a:pt x="2014829" y="12293"/>
                </a:moveTo>
                <a:lnTo>
                  <a:pt x="1888642" y="12293"/>
                </a:lnTo>
                <a:lnTo>
                  <a:pt x="1659051" y="731596"/>
                </a:lnTo>
                <a:lnTo>
                  <a:pt x="1785658" y="731596"/>
                </a:lnTo>
                <a:lnTo>
                  <a:pt x="1834286" y="568121"/>
                </a:lnTo>
                <a:lnTo>
                  <a:pt x="2197168" y="568121"/>
                </a:lnTo>
                <a:lnTo>
                  <a:pt x="2157439" y="447014"/>
                </a:lnTo>
                <a:lnTo>
                  <a:pt x="1870608" y="447014"/>
                </a:lnTo>
                <a:lnTo>
                  <a:pt x="1950516" y="180111"/>
                </a:lnTo>
                <a:lnTo>
                  <a:pt x="2069882" y="180111"/>
                </a:lnTo>
                <a:lnTo>
                  <a:pt x="2014829" y="12293"/>
                </a:lnTo>
                <a:close/>
              </a:path>
              <a:path w="2832735" h="744220">
                <a:moveTo>
                  <a:pt x="2197168" y="568121"/>
                </a:moveTo>
                <a:lnTo>
                  <a:pt x="2069668" y="568121"/>
                </a:lnTo>
                <a:lnTo>
                  <a:pt x="2121281" y="731596"/>
                </a:lnTo>
                <a:lnTo>
                  <a:pt x="2250795" y="731596"/>
                </a:lnTo>
                <a:lnTo>
                  <a:pt x="2197168" y="568121"/>
                </a:lnTo>
                <a:close/>
              </a:path>
              <a:path w="2832735" h="744220">
                <a:moveTo>
                  <a:pt x="2069882" y="180111"/>
                </a:moveTo>
                <a:lnTo>
                  <a:pt x="1950516" y="180111"/>
                </a:lnTo>
                <a:lnTo>
                  <a:pt x="2031542" y="447014"/>
                </a:lnTo>
                <a:lnTo>
                  <a:pt x="2157439" y="447014"/>
                </a:lnTo>
                <a:lnTo>
                  <a:pt x="2069882" y="180111"/>
                </a:lnTo>
                <a:close/>
              </a:path>
              <a:path w="2832735" h="744220">
                <a:moveTo>
                  <a:pt x="191376" y="12293"/>
                </a:moveTo>
                <a:lnTo>
                  <a:pt x="0" y="12293"/>
                </a:lnTo>
                <a:lnTo>
                  <a:pt x="0" y="731596"/>
                </a:lnTo>
                <a:lnTo>
                  <a:pt x="118770" y="731596"/>
                </a:lnTo>
                <a:lnTo>
                  <a:pt x="118770" y="460298"/>
                </a:lnTo>
                <a:lnTo>
                  <a:pt x="196748" y="460298"/>
                </a:lnTo>
                <a:lnTo>
                  <a:pt x="246787" y="458952"/>
                </a:lnTo>
                <a:lnTo>
                  <a:pt x="288813" y="454920"/>
                </a:lnTo>
                <a:lnTo>
                  <a:pt x="348818" y="438835"/>
                </a:lnTo>
                <a:lnTo>
                  <a:pt x="389380" y="409705"/>
                </a:lnTo>
                <a:lnTo>
                  <a:pt x="422541" y="364820"/>
                </a:lnTo>
                <a:lnTo>
                  <a:pt x="434879" y="338023"/>
                </a:lnTo>
                <a:lnTo>
                  <a:pt x="118770" y="338023"/>
                </a:lnTo>
                <a:lnTo>
                  <a:pt x="118770" y="134010"/>
                </a:lnTo>
                <a:lnTo>
                  <a:pt x="436372" y="134010"/>
                </a:lnTo>
                <a:lnTo>
                  <a:pt x="432795" y="122886"/>
                </a:lnTo>
                <a:lnTo>
                  <a:pt x="399624" y="68876"/>
                </a:lnTo>
                <a:lnTo>
                  <a:pt x="356333" y="33339"/>
                </a:lnTo>
                <a:lnTo>
                  <a:pt x="310159" y="18144"/>
                </a:lnTo>
                <a:lnTo>
                  <a:pt x="240236" y="12948"/>
                </a:lnTo>
                <a:lnTo>
                  <a:pt x="191376" y="12293"/>
                </a:lnTo>
                <a:close/>
              </a:path>
              <a:path w="2832735" h="744220">
                <a:moveTo>
                  <a:pt x="436372" y="134010"/>
                </a:moveTo>
                <a:lnTo>
                  <a:pt x="176657" y="134010"/>
                </a:lnTo>
                <a:lnTo>
                  <a:pt x="210732" y="134521"/>
                </a:lnTo>
                <a:lnTo>
                  <a:pt x="238364" y="136058"/>
                </a:lnTo>
                <a:lnTo>
                  <a:pt x="285398" y="147502"/>
                </a:lnTo>
                <a:lnTo>
                  <a:pt x="313093" y="175260"/>
                </a:lnTo>
                <a:lnTo>
                  <a:pt x="327761" y="218347"/>
                </a:lnTo>
                <a:lnTo>
                  <a:pt x="328739" y="235534"/>
                </a:lnTo>
                <a:lnTo>
                  <a:pt x="327798" y="252514"/>
                </a:lnTo>
                <a:lnTo>
                  <a:pt x="313461" y="295148"/>
                </a:lnTo>
                <a:lnTo>
                  <a:pt x="285957" y="323226"/>
                </a:lnTo>
                <a:lnTo>
                  <a:pt x="240220" y="335737"/>
                </a:lnTo>
                <a:lnTo>
                  <a:pt x="184531" y="338023"/>
                </a:lnTo>
                <a:lnTo>
                  <a:pt x="434879" y="338023"/>
                </a:lnTo>
                <a:lnTo>
                  <a:pt x="435415" y="336859"/>
                </a:lnTo>
                <a:lnTo>
                  <a:pt x="444606" y="305768"/>
                </a:lnTo>
                <a:lnTo>
                  <a:pt x="450118" y="271519"/>
                </a:lnTo>
                <a:lnTo>
                  <a:pt x="451954" y="234086"/>
                </a:lnTo>
                <a:lnTo>
                  <a:pt x="449830" y="193073"/>
                </a:lnTo>
                <a:lnTo>
                  <a:pt x="443449" y="156013"/>
                </a:lnTo>
                <a:lnTo>
                  <a:pt x="436372" y="134010"/>
                </a:lnTo>
                <a:close/>
              </a:path>
              <a:path w="2832735" h="744220">
                <a:moveTo>
                  <a:pt x="597662" y="624052"/>
                </a:moveTo>
                <a:lnTo>
                  <a:pt x="597662" y="731596"/>
                </a:lnTo>
                <a:lnTo>
                  <a:pt x="616402" y="735471"/>
                </a:lnTo>
                <a:lnTo>
                  <a:pt x="636387" y="738251"/>
                </a:lnTo>
                <a:lnTo>
                  <a:pt x="657615" y="739925"/>
                </a:lnTo>
                <a:lnTo>
                  <a:pt x="680085" y="740486"/>
                </a:lnTo>
                <a:lnTo>
                  <a:pt x="703249" y="737946"/>
                </a:lnTo>
                <a:lnTo>
                  <a:pt x="744487" y="717608"/>
                </a:lnTo>
                <a:lnTo>
                  <a:pt x="779805" y="675634"/>
                </a:lnTo>
                <a:lnTo>
                  <a:pt x="805767" y="626160"/>
                </a:lnTo>
                <a:lnTo>
                  <a:pt x="642366" y="626160"/>
                </a:lnTo>
                <a:lnTo>
                  <a:pt x="633855" y="626024"/>
                </a:lnTo>
                <a:lnTo>
                  <a:pt x="623566" y="625621"/>
                </a:lnTo>
                <a:lnTo>
                  <a:pt x="611501" y="624960"/>
                </a:lnTo>
                <a:lnTo>
                  <a:pt x="597662" y="624052"/>
                </a:lnTo>
                <a:close/>
              </a:path>
              <a:path w="2832735" h="744220">
                <a:moveTo>
                  <a:pt x="653618" y="12293"/>
                </a:moveTo>
                <a:lnTo>
                  <a:pt x="520090" y="12293"/>
                </a:lnTo>
                <a:lnTo>
                  <a:pt x="737044" y="528497"/>
                </a:lnTo>
                <a:lnTo>
                  <a:pt x="728689" y="556418"/>
                </a:lnTo>
                <a:lnTo>
                  <a:pt x="711587" y="596152"/>
                </a:lnTo>
                <a:lnTo>
                  <a:pt x="679021" y="621623"/>
                </a:lnTo>
                <a:lnTo>
                  <a:pt x="642366" y="626160"/>
                </a:lnTo>
                <a:lnTo>
                  <a:pt x="805767" y="626160"/>
                </a:lnTo>
                <a:lnTo>
                  <a:pt x="815442" y="605205"/>
                </a:lnTo>
                <a:lnTo>
                  <a:pt x="833653" y="558927"/>
                </a:lnTo>
                <a:lnTo>
                  <a:pt x="896671" y="385699"/>
                </a:lnTo>
                <a:lnTo>
                  <a:pt x="790409" y="385699"/>
                </a:lnTo>
                <a:lnTo>
                  <a:pt x="653618" y="12293"/>
                </a:lnTo>
                <a:close/>
              </a:path>
              <a:path w="2832735" h="744220">
                <a:moveTo>
                  <a:pt x="1032510" y="12293"/>
                </a:moveTo>
                <a:lnTo>
                  <a:pt x="909218" y="12293"/>
                </a:lnTo>
                <a:lnTo>
                  <a:pt x="790409" y="385699"/>
                </a:lnTo>
                <a:lnTo>
                  <a:pt x="896671" y="385699"/>
                </a:lnTo>
                <a:lnTo>
                  <a:pt x="1032510" y="12293"/>
                </a:lnTo>
                <a:close/>
              </a:path>
              <a:path w="2832735" h="744220">
                <a:moveTo>
                  <a:pt x="1361516" y="0"/>
                </a:moveTo>
                <a:lnTo>
                  <a:pt x="1314775" y="3624"/>
                </a:lnTo>
                <a:lnTo>
                  <a:pt x="1272046" y="14487"/>
                </a:lnTo>
                <a:lnTo>
                  <a:pt x="1233313" y="32572"/>
                </a:lnTo>
                <a:lnTo>
                  <a:pt x="1198558" y="57864"/>
                </a:lnTo>
                <a:lnTo>
                  <a:pt x="1167765" y="90347"/>
                </a:lnTo>
                <a:lnTo>
                  <a:pt x="1142359" y="127220"/>
                </a:lnTo>
                <a:lnTo>
                  <a:pt x="1121587" y="168546"/>
                </a:lnTo>
                <a:lnTo>
                  <a:pt x="1105442" y="214328"/>
                </a:lnTo>
                <a:lnTo>
                  <a:pt x="1093918" y="264565"/>
                </a:lnTo>
                <a:lnTo>
                  <a:pt x="1087008" y="319258"/>
                </a:lnTo>
                <a:lnTo>
                  <a:pt x="1084707" y="378409"/>
                </a:lnTo>
                <a:lnTo>
                  <a:pt x="1086996" y="434448"/>
                </a:lnTo>
                <a:lnTo>
                  <a:pt x="1093867" y="486532"/>
                </a:lnTo>
                <a:lnTo>
                  <a:pt x="1105328" y="534650"/>
                </a:lnTo>
                <a:lnTo>
                  <a:pt x="1121384" y="578794"/>
                </a:lnTo>
                <a:lnTo>
                  <a:pt x="1142042" y="618953"/>
                </a:lnTo>
                <a:lnTo>
                  <a:pt x="1167307" y="655116"/>
                </a:lnTo>
                <a:lnTo>
                  <a:pt x="1205803" y="693900"/>
                </a:lnTo>
                <a:lnTo>
                  <a:pt x="1249775" y="721620"/>
                </a:lnTo>
                <a:lnTo>
                  <a:pt x="1299224" y="738262"/>
                </a:lnTo>
                <a:lnTo>
                  <a:pt x="1354150" y="743813"/>
                </a:lnTo>
                <a:lnTo>
                  <a:pt x="1398234" y="740338"/>
                </a:lnTo>
                <a:lnTo>
                  <a:pt x="1438702" y="729916"/>
                </a:lnTo>
                <a:lnTo>
                  <a:pt x="1475552" y="712556"/>
                </a:lnTo>
                <a:lnTo>
                  <a:pt x="1508785" y="688263"/>
                </a:lnTo>
                <a:lnTo>
                  <a:pt x="1537900" y="656330"/>
                </a:lnTo>
                <a:lnTo>
                  <a:pt x="1560427" y="619709"/>
                </a:lnTo>
                <a:lnTo>
                  <a:pt x="1352156" y="619709"/>
                </a:lnTo>
                <a:lnTo>
                  <a:pt x="1321513" y="616125"/>
                </a:lnTo>
                <a:lnTo>
                  <a:pt x="1269304" y="587412"/>
                </a:lnTo>
                <a:lnTo>
                  <a:pt x="1230089" y="528709"/>
                </a:lnTo>
                <a:lnTo>
                  <a:pt x="1217526" y="485289"/>
                </a:lnTo>
                <a:lnTo>
                  <a:pt x="1209997" y="432034"/>
                </a:lnTo>
                <a:lnTo>
                  <a:pt x="1207490" y="368985"/>
                </a:lnTo>
                <a:lnTo>
                  <a:pt x="1210063" y="308089"/>
                </a:lnTo>
                <a:lnTo>
                  <a:pt x="1217787" y="256473"/>
                </a:lnTo>
                <a:lnTo>
                  <a:pt x="1230668" y="214148"/>
                </a:lnTo>
                <a:lnTo>
                  <a:pt x="1270776" y="156194"/>
                </a:lnTo>
                <a:lnTo>
                  <a:pt x="1324001" y="127713"/>
                </a:lnTo>
                <a:lnTo>
                  <a:pt x="1355128" y="124155"/>
                </a:lnTo>
                <a:lnTo>
                  <a:pt x="1566565" y="124155"/>
                </a:lnTo>
                <a:lnTo>
                  <a:pt x="1549509" y="94751"/>
                </a:lnTo>
                <a:lnTo>
                  <a:pt x="1527352" y="67767"/>
                </a:lnTo>
                <a:lnTo>
                  <a:pt x="1491937" y="38147"/>
                </a:lnTo>
                <a:lnTo>
                  <a:pt x="1452487" y="16967"/>
                </a:lnTo>
                <a:lnTo>
                  <a:pt x="1409011" y="4244"/>
                </a:lnTo>
                <a:lnTo>
                  <a:pt x="1361516" y="0"/>
                </a:lnTo>
                <a:close/>
              </a:path>
              <a:path w="2832735" h="744220">
                <a:moveTo>
                  <a:pt x="1483169" y="467131"/>
                </a:moveTo>
                <a:lnTo>
                  <a:pt x="1463184" y="535866"/>
                </a:lnTo>
                <a:lnTo>
                  <a:pt x="1433550" y="583209"/>
                </a:lnTo>
                <a:lnTo>
                  <a:pt x="1396139" y="610565"/>
                </a:lnTo>
                <a:lnTo>
                  <a:pt x="1352156" y="619709"/>
                </a:lnTo>
                <a:lnTo>
                  <a:pt x="1560427" y="619709"/>
                </a:lnTo>
                <a:lnTo>
                  <a:pt x="1562544" y="616267"/>
                </a:lnTo>
                <a:lnTo>
                  <a:pt x="1582730" y="568070"/>
                </a:lnTo>
                <a:lnTo>
                  <a:pt x="1598472" y="511733"/>
                </a:lnTo>
                <a:lnTo>
                  <a:pt x="1483169" y="467131"/>
                </a:lnTo>
                <a:close/>
              </a:path>
              <a:path w="2832735" h="744220">
                <a:moveTo>
                  <a:pt x="1566565" y="124155"/>
                </a:moveTo>
                <a:lnTo>
                  <a:pt x="1355128" y="124155"/>
                </a:lnTo>
                <a:lnTo>
                  <a:pt x="1377141" y="126103"/>
                </a:lnTo>
                <a:lnTo>
                  <a:pt x="1397700" y="131946"/>
                </a:lnTo>
                <a:lnTo>
                  <a:pt x="1434414" y="155321"/>
                </a:lnTo>
                <a:lnTo>
                  <a:pt x="1462438" y="193271"/>
                </a:lnTo>
                <a:lnTo>
                  <a:pt x="1479270" y="244957"/>
                </a:lnTo>
                <a:lnTo>
                  <a:pt x="1596974" y="210540"/>
                </a:lnTo>
                <a:lnTo>
                  <a:pt x="1584368" y="166140"/>
                </a:lnTo>
                <a:lnTo>
                  <a:pt x="1568531" y="127542"/>
                </a:lnTo>
                <a:lnTo>
                  <a:pt x="1566565" y="124155"/>
                </a:lnTo>
                <a:close/>
              </a:path>
              <a:path w="2832735" h="744220">
                <a:moveTo>
                  <a:pt x="2555113" y="12293"/>
                </a:moveTo>
                <a:lnTo>
                  <a:pt x="2337879" y="12293"/>
                </a:lnTo>
                <a:lnTo>
                  <a:pt x="2337879" y="731596"/>
                </a:lnTo>
                <a:lnTo>
                  <a:pt x="2561488" y="731596"/>
                </a:lnTo>
                <a:lnTo>
                  <a:pt x="2595956" y="730311"/>
                </a:lnTo>
                <a:lnTo>
                  <a:pt x="2654939" y="720066"/>
                </a:lnTo>
                <a:lnTo>
                  <a:pt x="2701660" y="699753"/>
                </a:lnTo>
                <a:lnTo>
                  <a:pt x="2740747" y="669565"/>
                </a:lnTo>
                <a:lnTo>
                  <a:pt x="2773280" y="628735"/>
                </a:lnTo>
                <a:lnTo>
                  <a:pt x="2783443" y="610362"/>
                </a:lnTo>
                <a:lnTo>
                  <a:pt x="2456484" y="610362"/>
                </a:lnTo>
                <a:lnTo>
                  <a:pt x="2456484" y="134010"/>
                </a:lnTo>
                <a:lnTo>
                  <a:pt x="2783375" y="134010"/>
                </a:lnTo>
                <a:lnTo>
                  <a:pt x="2773494" y="116226"/>
                </a:lnTo>
                <a:lnTo>
                  <a:pt x="2738740" y="72560"/>
                </a:lnTo>
                <a:lnTo>
                  <a:pt x="2700111" y="41480"/>
                </a:lnTo>
                <a:lnTo>
                  <a:pt x="2656009" y="22687"/>
                </a:lnTo>
                <a:lnTo>
                  <a:pt x="2593776" y="13456"/>
                </a:lnTo>
                <a:lnTo>
                  <a:pt x="2555113" y="12293"/>
                </a:lnTo>
                <a:close/>
              </a:path>
              <a:path w="2832735" h="744220">
                <a:moveTo>
                  <a:pt x="2783375" y="134010"/>
                </a:moveTo>
                <a:lnTo>
                  <a:pt x="2510561" y="134010"/>
                </a:lnTo>
                <a:lnTo>
                  <a:pt x="2543438" y="134392"/>
                </a:lnTo>
                <a:lnTo>
                  <a:pt x="2570488" y="135562"/>
                </a:lnTo>
                <a:lnTo>
                  <a:pt x="2623216" y="145681"/>
                </a:lnTo>
                <a:lnTo>
                  <a:pt x="2663799" y="175260"/>
                </a:lnTo>
                <a:lnTo>
                  <a:pt x="2691867" y="225959"/>
                </a:lnTo>
                <a:lnTo>
                  <a:pt x="2702968" y="272957"/>
                </a:lnTo>
                <a:lnTo>
                  <a:pt x="2708466" y="336030"/>
                </a:lnTo>
                <a:lnTo>
                  <a:pt x="2709151" y="373862"/>
                </a:lnTo>
                <a:lnTo>
                  <a:pt x="2708508" y="410552"/>
                </a:lnTo>
                <a:lnTo>
                  <a:pt x="2703225" y="472607"/>
                </a:lnTo>
                <a:lnTo>
                  <a:pt x="2692715" y="519976"/>
                </a:lnTo>
                <a:lnTo>
                  <a:pt x="2671191" y="566953"/>
                </a:lnTo>
                <a:lnTo>
                  <a:pt x="2641314" y="593510"/>
                </a:lnTo>
                <a:lnTo>
                  <a:pt x="2595353" y="607695"/>
                </a:lnTo>
                <a:lnTo>
                  <a:pt x="2545918" y="610362"/>
                </a:lnTo>
                <a:lnTo>
                  <a:pt x="2783443" y="610362"/>
                </a:lnTo>
                <a:lnTo>
                  <a:pt x="2800109" y="574159"/>
                </a:lnTo>
                <a:lnTo>
                  <a:pt x="2820614" y="505499"/>
                </a:lnTo>
                <a:lnTo>
                  <a:pt x="2827188" y="466467"/>
                </a:lnTo>
                <a:lnTo>
                  <a:pt x="2831137" y="424402"/>
                </a:lnTo>
                <a:lnTo>
                  <a:pt x="2832455" y="379272"/>
                </a:lnTo>
                <a:lnTo>
                  <a:pt x="2831203" y="329621"/>
                </a:lnTo>
                <a:lnTo>
                  <a:pt x="2827437" y="284232"/>
                </a:lnTo>
                <a:lnTo>
                  <a:pt x="2821145" y="243062"/>
                </a:lnTo>
                <a:lnTo>
                  <a:pt x="2801243" y="172861"/>
                </a:lnTo>
                <a:lnTo>
                  <a:pt x="2788316" y="142903"/>
                </a:lnTo>
                <a:lnTo>
                  <a:pt x="2783375" y="1340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822012" y="4591595"/>
            <a:ext cx="784860" cy="719455"/>
          </a:xfrm>
          <a:custGeom>
            <a:avLst/>
            <a:gdLst/>
            <a:ahLst/>
            <a:cxnLst/>
            <a:rect l="l" t="t" r="r" b="b"/>
            <a:pathLst>
              <a:path w="784860" h="719454">
                <a:moveTo>
                  <a:pt x="355701" y="0"/>
                </a:moveTo>
                <a:lnTo>
                  <a:pt x="229666" y="0"/>
                </a:lnTo>
                <a:lnTo>
                  <a:pt x="0" y="719302"/>
                </a:lnTo>
                <a:lnTo>
                  <a:pt x="126619" y="719302"/>
                </a:lnTo>
                <a:lnTo>
                  <a:pt x="175158" y="555828"/>
                </a:lnTo>
                <a:lnTo>
                  <a:pt x="784580" y="555828"/>
                </a:lnTo>
                <a:lnTo>
                  <a:pt x="784580" y="434721"/>
                </a:lnTo>
                <a:lnTo>
                  <a:pt x="211556" y="434721"/>
                </a:lnTo>
                <a:lnTo>
                  <a:pt x="291414" y="167817"/>
                </a:lnTo>
                <a:lnTo>
                  <a:pt x="410794" y="167817"/>
                </a:lnTo>
                <a:lnTo>
                  <a:pt x="355701" y="0"/>
                </a:lnTo>
                <a:close/>
              </a:path>
              <a:path w="784860" h="719454">
                <a:moveTo>
                  <a:pt x="538048" y="555828"/>
                </a:moveTo>
                <a:lnTo>
                  <a:pt x="410667" y="555828"/>
                </a:lnTo>
                <a:lnTo>
                  <a:pt x="462305" y="719302"/>
                </a:lnTo>
                <a:lnTo>
                  <a:pt x="591743" y="719302"/>
                </a:lnTo>
                <a:lnTo>
                  <a:pt x="538048" y="555828"/>
                </a:lnTo>
                <a:close/>
              </a:path>
              <a:path w="784860" h="719454">
                <a:moveTo>
                  <a:pt x="410794" y="167817"/>
                </a:moveTo>
                <a:lnTo>
                  <a:pt x="291414" y="167817"/>
                </a:lnTo>
                <a:lnTo>
                  <a:pt x="372465" y="434721"/>
                </a:lnTo>
                <a:lnTo>
                  <a:pt x="498348" y="434721"/>
                </a:lnTo>
                <a:lnTo>
                  <a:pt x="468147" y="342569"/>
                </a:lnTo>
                <a:lnTo>
                  <a:pt x="784580" y="342569"/>
                </a:lnTo>
                <a:lnTo>
                  <a:pt x="784580" y="221513"/>
                </a:lnTo>
                <a:lnTo>
                  <a:pt x="428421" y="221513"/>
                </a:lnTo>
                <a:lnTo>
                  <a:pt x="410794" y="167817"/>
                </a:lnTo>
                <a:close/>
              </a:path>
            </a:pathLst>
          </a:custGeom>
          <a:solidFill>
            <a:srgbClr val="51B8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291" y="651520"/>
            <a:ext cx="504698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291" y="2535608"/>
            <a:ext cx="6667916" cy="5898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09429"/>
            <a:ext cx="2418080" cy="532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09429"/>
            <a:ext cx="1737995" cy="532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84657" y="10278532"/>
            <a:ext cx="153034" cy="21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0AD49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da-ama.org/en/resources/funded-scientific-research/tramadol-performance-enhancing-drug" TargetMode="Externa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da-ama.org/" TargetMode="Externa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81520"/>
            <a:ext cx="7556500" cy="4450080"/>
          </a:xfrm>
          <a:custGeom>
            <a:avLst/>
            <a:gdLst/>
            <a:ahLst/>
            <a:cxnLst/>
            <a:rect l="l" t="t" r="r" b="b"/>
            <a:pathLst>
              <a:path w="7556500" h="4450080">
                <a:moveTo>
                  <a:pt x="0" y="4449597"/>
                </a:moveTo>
                <a:lnTo>
                  <a:pt x="7556499" y="4449597"/>
                </a:lnTo>
                <a:lnTo>
                  <a:pt x="7556499" y="0"/>
                </a:lnTo>
                <a:lnTo>
                  <a:pt x="0" y="0"/>
                </a:lnTo>
                <a:lnTo>
                  <a:pt x="0" y="4449597"/>
                </a:lnTo>
                <a:close/>
              </a:path>
            </a:pathLst>
          </a:custGeom>
          <a:solidFill>
            <a:srgbClr val="4CB8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04212" y="5622734"/>
            <a:ext cx="375221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48005" marR="5080" indent="-535940">
              <a:lnSpc>
                <a:spcPct val="100000"/>
              </a:lnSpc>
              <a:spcBef>
                <a:spcPts val="90"/>
              </a:spcBef>
            </a:pPr>
            <a:r>
              <a:rPr dirty="0" sz="1650" spc="-100" b="1">
                <a:solidFill>
                  <a:srgbClr val="FFFFFF"/>
                </a:solidFill>
                <a:latin typeface="Trebuchet MS"/>
                <a:cs typeface="Trebuchet MS"/>
              </a:rPr>
              <a:t>ВСЕМИРНЫЙ</a:t>
            </a:r>
            <a:r>
              <a:rPr dirty="0" sz="165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50" spc="-85" b="1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dirty="0" sz="1650" spc="-95" b="1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dirty="0" sz="1650" spc="-375" b="1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dirty="0" sz="1650" spc="-130" b="1">
                <a:solidFill>
                  <a:srgbClr val="FFFFFF"/>
                </a:solidFill>
                <a:latin typeface="Trebuchet MS"/>
                <a:cs typeface="Trebuchet MS"/>
              </a:rPr>
              <a:t>ИДОПИН</a:t>
            </a:r>
            <a:r>
              <a:rPr dirty="0" sz="1650" spc="-204" b="1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dirty="0" sz="1650" spc="-95" b="1">
                <a:solidFill>
                  <a:srgbClr val="FFFFFF"/>
                </a:solidFill>
                <a:latin typeface="Trebuchet MS"/>
                <a:cs typeface="Trebuchet MS"/>
              </a:rPr>
              <a:t>ОВЫЙ</a:t>
            </a:r>
            <a:r>
              <a:rPr dirty="0" sz="165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50" spc="-150" b="1">
                <a:solidFill>
                  <a:srgbClr val="FFFFFF"/>
                </a:solidFill>
                <a:latin typeface="Trebuchet MS"/>
                <a:cs typeface="Trebuchet MS"/>
              </a:rPr>
              <a:t>КОДЕКС </a:t>
            </a:r>
            <a:r>
              <a:rPr dirty="0" sz="165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50" spc="-135" b="1">
                <a:solidFill>
                  <a:srgbClr val="231F20"/>
                </a:solidFill>
                <a:latin typeface="Trebuchet MS"/>
                <a:cs typeface="Trebuchet MS"/>
              </a:rPr>
              <a:t>МЕЖДУНАРОДНЫЙ</a:t>
            </a:r>
            <a:r>
              <a:rPr dirty="0" sz="16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50" spc="-204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650" spc="-44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50" spc="-110" b="1">
                <a:solidFill>
                  <a:srgbClr val="231F20"/>
                </a:solidFill>
                <a:latin typeface="Trebuchet MS"/>
                <a:cs typeface="Trebuchet MS"/>
              </a:rPr>
              <a:t>АНДА</a:t>
            </a:r>
            <a:r>
              <a:rPr dirty="0" sz="1650" spc="-105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650" spc="-37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40007" y="885341"/>
            <a:ext cx="1640205" cy="334010"/>
            <a:chOff x="5040007" y="885341"/>
            <a:chExt cx="1640205" cy="334010"/>
          </a:xfrm>
        </p:grpSpPr>
        <p:sp>
          <p:nvSpPr>
            <p:cNvPr id="5" name="object 5"/>
            <p:cNvSpPr/>
            <p:nvPr/>
          </p:nvSpPr>
          <p:spPr>
            <a:xfrm>
              <a:off x="5040007" y="885341"/>
              <a:ext cx="1271905" cy="334010"/>
            </a:xfrm>
            <a:custGeom>
              <a:avLst/>
              <a:gdLst/>
              <a:ahLst/>
              <a:cxnLst/>
              <a:rect l="l" t="t" r="r" b="b"/>
              <a:pathLst>
                <a:path w="1271904" h="334009">
                  <a:moveTo>
                    <a:pt x="904570" y="5511"/>
                  </a:moveTo>
                  <a:lnTo>
                    <a:pt x="847902" y="5511"/>
                  </a:lnTo>
                  <a:lnTo>
                    <a:pt x="744829" y="328447"/>
                  </a:lnTo>
                  <a:lnTo>
                    <a:pt x="801674" y="328447"/>
                  </a:lnTo>
                  <a:lnTo>
                    <a:pt x="823493" y="255066"/>
                  </a:lnTo>
                  <a:lnTo>
                    <a:pt x="986440" y="255066"/>
                  </a:lnTo>
                  <a:lnTo>
                    <a:pt x="968599" y="200685"/>
                  </a:lnTo>
                  <a:lnTo>
                    <a:pt x="839800" y="200685"/>
                  </a:lnTo>
                  <a:lnTo>
                    <a:pt x="875690" y="80873"/>
                  </a:lnTo>
                  <a:lnTo>
                    <a:pt x="929293" y="80873"/>
                  </a:lnTo>
                  <a:lnTo>
                    <a:pt x="904570" y="5511"/>
                  </a:lnTo>
                  <a:close/>
                </a:path>
                <a:path w="1271904" h="334009">
                  <a:moveTo>
                    <a:pt x="986440" y="255066"/>
                  </a:moveTo>
                  <a:lnTo>
                    <a:pt x="929182" y="255066"/>
                  </a:lnTo>
                  <a:lnTo>
                    <a:pt x="952347" y="328447"/>
                  </a:lnTo>
                  <a:lnTo>
                    <a:pt x="1010513" y="328447"/>
                  </a:lnTo>
                  <a:lnTo>
                    <a:pt x="986440" y="255066"/>
                  </a:lnTo>
                  <a:close/>
                </a:path>
                <a:path w="1271904" h="334009">
                  <a:moveTo>
                    <a:pt x="929293" y="80873"/>
                  </a:moveTo>
                  <a:lnTo>
                    <a:pt x="875690" y="80873"/>
                  </a:lnTo>
                  <a:lnTo>
                    <a:pt x="912063" y="200685"/>
                  </a:lnTo>
                  <a:lnTo>
                    <a:pt x="968599" y="200685"/>
                  </a:lnTo>
                  <a:lnTo>
                    <a:pt x="929293" y="80873"/>
                  </a:lnTo>
                  <a:close/>
                </a:path>
                <a:path w="1271904" h="334009">
                  <a:moveTo>
                    <a:pt x="85928" y="5511"/>
                  </a:moveTo>
                  <a:lnTo>
                    <a:pt x="0" y="5511"/>
                  </a:lnTo>
                  <a:lnTo>
                    <a:pt x="0" y="328447"/>
                  </a:lnTo>
                  <a:lnTo>
                    <a:pt x="53314" y="328447"/>
                  </a:lnTo>
                  <a:lnTo>
                    <a:pt x="53314" y="206654"/>
                  </a:lnTo>
                  <a:lnTo>
                    <a:pt x="88341" y="206654"/>
                  </a:lnTo>
                  <a:lnTo>
                    <a:pt x="129657" y="204238"/>
                  </a:lnTo>
                  <a:lnTo>
                    <a:pt x="166098" y="191346"/>
                  </a:lnTo>
                  <a:lnTo>
                    <a:pt x="195233" y="151739"/>
                  </a:lnTo>
                  <a:lnTo>
                    <a:pt x="53314" y="151739"/>
                  </a:lnTo>
                  <a:lnTo>
                    <a:pt x="53314" y="60172"/>
                  </a:lnTo>
                  <a:lnTo>
                    <a:pt x="195900" y="60172"/>
                  </a:lnTo>
                  <a:lnTo>
                    <a:pt x="194290" y="55169"/>
                  </a:lnTo>
                  <a:lnTo>
                    <a:pt x="170202" y="21882"/>
                  </a:lnTo>
                  <a:lnTo>
                    <a:pt x="125625" y="6683"/>
                  </a:lnTo>
                  <a:lnTo>
                    <a:pt x="107854" y="5805"/>
                  </a:lnTo>
                  <a:lnTo>
                    <a:pt x="85928" y="5511"/>
                  </a:lnTo>
                  <a:close/>
                </a:path>
                <a:path w="1271904" h="334009">
                  <a:moveTo>
                    <a:pt x="195900" y="60172"/>
                  </a:moveTo>
                  <a:lnTo>
                    <a:pt x="79298" y="60172"/>
                  </a:lnTo>
                  <a:lnTo>
                    <a:pt x="94596" y="60401"/>
                  </a:lnTo>
                  <a:lnTo>
                    <a:pt x="107003" y="61090"/>
                  </a:lnTo>
                  <a:lnTo>
                    <a:pt x="143634" y="84476"/>
                  </a:lnTo>
                  <a:lnTo>
                    <a:pt x="147599" y="105740"/>
                  </a:lnTo>
                  <a:lnTo>
                    <a:pt x="147173" y="113366"/>
                  </a:lnTo>
                  <a:lnTo>
                    <a:pt x="123291" y="147599"/>
                  </a:lnTo>
                  <a:lnTo>
                    <a:pt x="82829" y="151739"/>
                  </a:lnTo>
                  <a:lnTo>
                    <a:pt x="195233" y="151739"/>
                  </a:lnTo>
                  <a:lnTo>
                    <a:pt x="195469" y="151228"/>
                  </a:lnTo>
                  <a:lnTo>
                    <a:pt x="199596" y="137267"/>
                  </a:lnTo>
                  <a:lnTo>
                    <a:pt x="202070" y="121888"/>
                  </a:lnTo>
                  <a:lnTo>
                    <a:pt x="202895" y="105079"/>
                  </a:lnTo>
                  <a:lnTo>
                    <a:pt x="201941" y="86671"/>
                  </a:lnTo>
                  <a:lnTo>
                    <a:pt x="199075" y="70037"/>
                  </a:lnTo>
                  <a:lnTo>
                    <a:pt x="195900" y="60172"/>
                  </a:lnTo>
                  <a:close/>
                </a:path>
                <a:path w="1271904" h="334009">
                  <a:moveTo>
                    <a:pt x="268325" y="280162"/>
                  </a:moveTo>
                  <a:lnTo>
                    <a:pt x="268325" y="328447"/>
                  </a:lnTo>
                  <a:lnTo>
                    <a:pt x="276736" y="330184"/>
                  </a:lnTo>
                  <a:lnTo>
                    <a:pt x="285702" y="331431"/>
                  </a:lnTo>
                  <a:lnTo>
                    <a:pt x="295225" y="332183"/>
                  </a:lnTo>
                  <a:lnTo>
                    <a:pt x="305308" y="332435"/>
                  </a:lnTo>
                  <a:lnTo>
                    <a:pt x="315719" y="331296"/>
                  </a:lnTo>
                  <a:lnTo>
                    <a:pt x="350105" y="303322"/>
                  </a:lnTo>
                  <a:lnTo>
                    <a:pt x="361758" y="281101"/>
                  </a:lnTo>
                  <a:lnTo>
                    <a:pt x="283819" y="281101"/>
                  </a:lnTo>
                  <a:lnTo>
                    <a:pt x="277139" y="280771"/>
                  </a:lnTo>
                  <a:lnTo>
                    <a:pt x="268325" y="280162"/>
                  </a:lnTo>
                  <a:close/>
                </a:path>
                <a:path w="1271904" h="334009">
                  <a:moveTo>
                    <a:pt x="293446" y="5511"/>
                  </a:moveTo>
                  <a:lnTo>
                    <a:pt x="233476" y="5511"/>
                  </a:lnTo>
                  <a:lnTo>
                    <a:pt x="330911" y="237261"/>
                  </a:lnTo>
                  <a:lnTo>
                    <a:pt x="327152" y="249803"/>
                  </a:lnTo>
                  <a:lnTo>
                    <a:pt x="297327" y="280592"/>
                  </a:lnTo>
                  <a:lnTo>
                    <a:pt x="288391" y="281101"/>
                  </a:lnTo>
                  <a:lnTo>
                    <a:pt x="361758" y="281101"/>
                  </a:lnTo>
                  <a:lnTo>
                    <a:pt x="366093" y="271706"/>
                  </a:lnTo>
                  <a:lnTo>
                    <a:pt x="374269" y="250926"/>
                  </a:lnTo>
                  <a:lnTo>
                    <a:pt x="402563" y="173151"/>
                  </a:lnTo>
                  <a:lnTo>
                    <a:pt x="354863" y="173151"/>
                  </a:lnTo>
                  <a:lnTo>
                    <a:pt x="293446" y="5511"/>
                  </a:lnTo>
                  <a:close/>
                </a:path>
                <a:path w="1271904" h="334009">
                  <a:moveTo>
                    <a:pt x="463550" y="5511"/>
                  </a:moveTo>
                  <a:lnTo>
                    <a:pt x="408203" y="5511"/>
                  </a:lnTo>
                  <a:lnTo>
                    <a:pt x="354863" y="173151"/>
                  </a:lnTo>
                  <a:lnTo>
                    <a:pt x="402563" y="173151"/>
                  </a:lnTo>
                  <a:lnTo>
                    <a:pt x="463550" y="5511"/>
                  </a:lnTo>
                  <a:close/>
                </a:path>
                <a:path w="1271904" h="334009">
                  <a:moveTo>
                    <a:pt x="611251" y="0"/>
                  </a:moveTo>
                  <a:lnTo>
                    <a:pt x="562171" y="10156"/>
                  </a:lnTo>
                  <a:lnTo>
                    <a:pt x="524256" y="40563"/>
                  </a:lnTo>
                  <a:lnTo>
                    <a:pt x="496277" y="96227"/>
                  </a:lnTo>
                  <a:lnTo>
                    <a:pt x="486968" y="169875"/>
                  </a:lnTo>
                  <a:lnTo>
                    <a:pt x="489284" y="206952"/>
                  </a:lnTo>
                  <a:lnTo>
                    <a:pt x="507832" y="269087"/>
                  </a:lnTo>
                  <a:lnTo>
                    <a:pt x="541351" y="311516"/>
                  </a:lnTo>
                  <a:lnTo>
                    <a:pt x="583289" y="331439"/>
                  </a:lnTo>
                  <a:lnTo>
                    <a:pt x="607949" y="333933"/>
                  </a:lnTo>
                  <a:lnTo>
                    <a:pt x="627736" y="332372"/>
                  </a:lnTo>
                  <a:lnTo>
                    <a:pt x="677367" y="308991"/>
                  </a:lnTo>
                  <a:lnTo>
                    <a:pt x="700550" y="278231"/>
                  </a:lnTo>
                  <a:lnTo>
                    <a:pt x="607060" y="278231"/>
                  </a:lnTo>
                  <a:lnTo>
                    <a:pt x="593300" y="276621"/>
                  </a:lnTo>
                  <a:lnTo>
                    <a:pt x="560131" y="252397"/>
                  </a:lnTo>
                  <a:lnTo>
                    <a:pt x="543215" y="193964"/>
                  </a:lnTo>
                  <a:lnTo>
                    <a:pt x="542086" y="165658"/>
                  </a:lnTo>
                  <a:lnTo>
                    <a:pt x="543244" y="138312"/>
                  </a:lnTo>
                  <a:lnTo>
                    <a:pt x="552502" y="96135"/>
                  </a:lnTo>
                  <a:lnTo>
                    <a:pt x="581777" y="62125"/>
                  </a:lnTo>
                  <a:lnTo>
                    <a:pt x="608380" y="55727"/>
                  </a:lnTo>
                  <a:lnTo>
                    <a:pt x="703299" y="55727"/>
                  </a:lnTo>
                  <a:lnTo>
                    <a:pt x="695648" y="42539"/>
                  </a:lnTo>
                  <a:lnTo>
                    <a:pt x="685698" y="30429"/>
                  </a:lnTo>
                  <a:lnTo>
                    <a:pt x="669801" y="17123"/>
                  </a:lnTo>
                  <a:lnTo>
                    <a:pt x="652094" y="7613"/>
                  </a:lnTo>
                  <a:lnTo>
                    <a:pt x="632577" y="1904"/>
                  </a:lnTo>
                  <a:lnTo>
                    <a:pt x="611251" y="0"/>
                  </a:lnTo>
                  <a:close/>
                </a:path>
                <a:path w="1271904" h="334009">
                  <a:moveTo>
                    <a:pt x="665861" y="209727"/>
                  </a:moveTo>
                  <a:lnTo>
                    <a:pt x="650759" y="252425"/>
                  </a:lnTo>
                  <a:lnTo>
                    <a:pt x="617292" y="277203"/>
                  </a:lnTo>
                  <a:lnTo>
                    <a:pt x="607060" y="278231"/>
                  </a:lnTo>
                  <a:lnTo>
                    <a:pt x="700550" y="278231"/>
                  </a:lnTo>
                  <a:lnTo>
                    <a:pt x="701531" y="276621"/>
                  </a:lnTo>
                  <a:lnTo>
                    <a:pt x="710578" y="255037"/>
                  </a:lnTo>
                  <a:lnTo>
                    <a:pt x="717651" y="229743"/>
                  </a:lnTo>
                  <a:lnTo>
                    <a:pt x="665861" y="209727"/>
                  </a:lnTo>
                  <a:close/>
                </a:path>
                <a:path w="1271904" h="334009">
                  <a:moveTo>
                    <a:pt x="703299" y="55727"/>
                  </a:moveTo>
                  <a:lnTo>
                    <a:pt x="608380" y="55727"/>
                  </a:lnTo>
                  <a:lnTo>
                    <a:pt x="618266" y="56603"/>
                  </a:lnTo>
                  <a:lnTo>
                    <a:pt x="627500" y="59229"/>
                  </a:lnTo>
                  <a:lnTo>
                    <a:pt x="656564" y="86766"/>
                  </a:lnTo>
                  <a:lnTo>
                    <a:pt x="664108" y="109982"/>
                  </a:lnTo>
                  <a:lnTo>
                    <a:pt x="716965" y="94513"/>
                  </a:lnTo>
                  <a:lnTo>
                    <a:pt x="711301" y="74588"/>
                  </a:lnTo>
                  <a:lnTo>
                    <a:pt x="704189" y="57261"/>
                  </a:lnTo>
                  <a:lnTo>
                    <a:pt x="703299" y="55727"/>
                  </a:lnTo>
                  <a:close/>
                </a:path>
                <a:path w="1271904" h="334009">
                  <a:moveTo>
                    <a:pt x="1147114" y="5511"/>
                  </a:moveTo>
                  <a:lnTo>
                    <a:pt x="1049604" y="5511"/>
                  </a:lnTo>
                  <a:lnTo>
                    <a:pt x="1049604" y="328447"/>
                  </a:lnTo>
                  <a:lnTo>
                    <a:pt x="1149985" y="328447"/>
                  </a:lnTo>
                  <a:lnTo>
                    <a:pt x="1165461" y="327871"/>
                  </a:lnTo>
                  <a:lnTo>
                    <a:pt x="1202994" y="319252"/>
                  </a:lnTo>
                  <a:lnTo>
                    <a:pt x="1238097" y="292150"/>
                  </a:lnTo>
                  <a:lnTo>
                    <a:pt x="1249638" y="274015"/>
                  </a:lnTo>
                  <a:lnTo>
                    <a:pt x="1102842" y="274015"/>
                  </a:lnTo>
                  <a:lnTo>
                    <a:pt x="1102842" y="60172"/>
                  </a:lnTo>
                  <a:lnTo>
                    <a:pt x="1249602" y="60172"/>
                  </a:lnTo>
                  <a:lnTo>
                    <a:pt x="1245163" y="52180"/>
                  </a:lnTo>
                  <a:lnTo>
                    <a:pt x="1212226" y="18624"/>
                  </a:lnTo>
                  <a:lnTo>
                    <a:pt x="1164482" y="6034"/>
                  </a:lnTo>
                  <a:lnTo>
                    <a:pt x="1147114" y="5511"/>
                  </a:lnTo>
                  <a:close/>
                </a:path>
                <a:path w="1271904" h="334009">
                  <a:moveTo>
                    <a:pt x="1249602" y="60172"/>
                  </a:moveTo>
                  <a:lnTo>
                    <a:pt x="1127125" y="60172"/>
                  </a:lnTo>
                  <a:lnTo>
                    <a:pt x="1141889" y="60342"/>
                  </a:lnTo>
                  <a:lnTo>
                    <a:pt x="1154033" y="60864"/>
                  </a:lnTo>
                  <a:lnTo>
                    <a:pt x="1190410" y="73215"/>
                  </a:lnTo>
                  <a:lnTo>
                    <a:pt x="1211351" y="111226"/>
                  </a:lnTo>
                  <a:lnTo>
                    <a:pt x="1215973" y="150860"/>
                  </a:lnTo>
                  <a:lnTo>
                    <a:pt x="1216279" y="167843"/>
                  </a:lnTo>
                  <a:lnTo>
                    <a:pt x="1215990" y="184312"/>
                  </a:lnTo>
                  <a:lnTo>
                    <a:pt x="1211503" y="223570"/>
                  </a:lnTo>
                  <a:lnTo>
                    <a:pt x="1194358" y="261086"/>
                  </a:lnTo>
                  <a:lnTo>
                    <a:pt x="1154969" y="273718"/>
                  </a:lnTo>
                  <a:lnTo>
                    <a:pt x="1143000" y="274015"/>
                  </a:lnTo>
                  <a:lnTo>
                    <a:pt x="1249638" y="274015"/>
                  </a:lnTo>
                  <a:lnTo>
                    <a:pt x="1266321" y="226952"/>
                  </a:lnTo>
                  <a:lnTo>
                    <a:pt x="1271625" y="170281"/>
                  </a:lnTo>
                  <a:lnTo>
                    <a:pt x="1271066" y="147985"/>
                  </a:lnTo>
                  <a:lnTo>
                    <a:pt x="1266557" y="109116"/>
                  </a:lnTo>
                  <a:lnTo>
                    <a:pt x="1251816" y="64160"/>
                  </a:lnTo>
                  <a:lnTo>
                    <a:pt x="1249602" y="6017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327889" y="890853"/>
              <a:ext cx="352425" cy="323215"/>
            </a:xfrm>
            <a:custGeom>
              <a:avLst/>
              <a:gdLst/>
              <a:ahLst/>
              <a:cxnLst/>
              <a:rect l="l" t="t" r="r" b="b"/>
              <a:pathLst>
                <a:path w="352425" h="323215">
                  <a:moveTo>
                    <a:pt x="159664" y="0"/>
                  </a:moveTo>
                  <a:lnTo>
                    <a:pt x="103098" y="0"/>
                  </a:lnTo>
                  <a:lnTo>
                    <a:pt x="0" y="322935"/>
                  </a:lnTo>
                  <a:lnTo>
                    <a:pt x="56845" y="322935"/>
                  </a:lnTo>
                  <a:lnTo>
                    <a:pt x="78613" y="249555"/>
                  </a:lnTo>
                  <a:lnTo>
                    <a:pt x="352221" y="249555"/>
                  </a:lnTo>
                  <a:lnTo>
                    <a:pt x="352221" y="195173"/>
                  </a:lnTo>
                  <a:lnTo>
                    <a:pt x="94970" y="195173"/>
                  </a:lnTo>
                  <a:lnTo>
                    <a:pt x="130810" y="75361"/>
                  </a:lnTo>
                  <a:lnTo>
                    <a:pt x="184412" y="75361"/>
                  </a:lnTo>
                  <a:lnTo>
                    <a:pt x="159664" y="0"/>
                  </a:lnTo>
                  <a:close/>
                </a:path>
                <a:path w="352425" h="323215">
                  <a:moveTo>
                    <a:pt x="241554" y="249555"/>
                  </a:moveTo>
                  <a:lnTo>
                    <a:pt x="184353" y="249555"/>
                  </a:lnTo>
                  <a:lnTo>
                    <a:pt x="207543" y="322935"/>
                  </a:lnTo>
                  <a:lnTo>
                    <a:pt x="265658" y="322935"/>
                  </a:lnTo>
                  <a:lnTo>
                    <a:pt x="241554" y="249555"/>
                  </a:lnTo>
                  <a:close/>
                </a:path>
                <a:path w="352425" h="323215">
                  <a:moveTo>
                    <a:pt x="184412" y="75361"/>
                  </a:moveTo>
                  <a:lnTo>
                    <a:pt x="130810" y="75361"/>
                  </a:lnTo>
                  <a:lnTo>
                    <a:pt x="167208" y="195173"/>
                  </a:lnTo>
                  <a:lnTo>
                    <a:pt x="223723" y="195173"/>
                  </a:lnTo>
                  <a:lnTo>
                    <a:pt x="210159" y="153797"/>
                  </a:lnTo>
                  <a:lnTo>
                    <a:pt x="352221" y="153797"/>
                  </a:lnTo>
                  <a:lnTo>
                    <a:pt x="352221" y="99466"/>
                  </a:lnTo>
                  <a:lnTo>
                    <a:pt x="192328" y="99466"/>
                  </a:lnTo>
                  <a:lnTo>
                    <a:pt x="184412" y="75361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53482" y="6436194"/>
            <a:ext cx="6125210" cy="20878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543685" marR="5080" indent="-1531620">
              <a:lnSpc>
                <a:spcPts val="7880"/>
              </a:lnSpc>
              <a:spcBef>
                <a:spcPts val="675"/>
              </a:spcBef>
            </a:pPr>
            <a:r>
              <a:rPr dirty="0" sz="6950" spc="-350" b="1">
                <a:solidFill>
                  <a:srgbClr val="FFFFFF"/>
                </a:solidFill>
                <a:latin typeface="Trebuchet MS"/>
                <a:cs typeface="Trebuchet MS"/>
              </a:rPr>
              <a:t>ЗАПРЕЩЕННЫЙ </a:t>
            </a:r>
            <a:r>
              <a:rPr dirty="0" sz="6950" spc="-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950" spc="-575" b="1">
                <a:solidFill>
                  <a:srgbClr val="FFFFFF"/>
                </a:solidFill>
                <a:latin typeface="Trebuchet MS"/>
                <a:cs typeface="Trebuchet MS"/>
              </a:rPr>
              <a:t>СПИСОК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5230" y="8640977"/>
            <a:ext cx="3582035" cy="116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110" b="1">
                <a:latin typeface="Trebuchet MS"/>
                <a:cs typeface="Trebuchet MS"/>
              </a:rPr>
              <a:t>2023</a:t>
            </a:r>
            <a:endParaRPr sz="3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725"/>
              </a:spcBef>
            </a:pPr>
            <a:r>
              <a:rPr dirty="0" sz="1600" spc="-105" b="1">
                <a:solidFill>
                  <a:srgbClr val="FFFFFF"/>
                </a:solidFill>
                <a:latin typeface="Trebuchet MS"/>
                <a:cs typeface="Trebuchet MS"/>
              </a:rPr>
              <a:t>Список</a:t>
            </a:r>
            <a:r>
              <a:rPr dirty="0" sz="1600" spc="-11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105" b="1">
                <a:solidFill>
                  <a:srgbClr val="FFFFFF"/>
                </a:solidFill>
                <a:latin typeface="Trebuchet MS"/>
                <a:cs typeface="Trebuchet MS"/>
              </a:rPr>
              <a:t>вступает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45" b="1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105" b="1">
                <a:solidFill>
                  <a:srgbClr val="FFFFFF"/>
                </a:solidFill>
                <a:latin typeface="Trebuchet MS"/>
                <a:cs typeface="Trebuchet MS"/>
              </a:rPr>
              <a:t>силу</a:t>
            </a:r>
            <a:r>
              <a:rPr dirty="0" sz="1600" spc="-11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80" b="1">
                <a:solidFill>
                  <a:srgbClr val="FFFFFF"/>
                </a:solidFill>
                <a:latin typeface="Trebuchet MS"/>
                <a:cs typeface="Trebuchet MS"/>
              </a:rPr>
              <a:t>января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50" b="1">
                <a:solidFill>
                  <a:srgbClr val="FFFFFF"/>
                </a:solidFill>
                <a:latin typeface="Trebuchet MS"/>
                <a:cs typeface="Trebuchet MS"/>
              </a:rPr>
              <a:t>2023</a:t>
            </a:r>
            <a:r>
              <a:rPr dirty="0" sz="1600" spc="-11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135" b="1">
                <a:solidFill>
                  <a:srgbClr val="FFFFFF"/>
                </a:solidFill>
                <a:latin typeface="Trebuchet MS"/>
                <a:cs typeface="Trebuchet MS"/>
              </a:rPr>
              <a:t>г.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2555" y="855877"/>
            <a:ext cx="1333500" cy="363855"/>
          </a:xfrm>
          <a:custGeom>
            <a:avLst/>
            <a:gdLst/>
            <a:ahLst/>
            <a:cxnLst/>
            <a:rect l="l" t="t" r="r" b="b"/>
            <a:pathLst>
              <a:path w="1333500" h="363855">
                <a:moveTo>
                  <a:pt x="450291" y="74307"/>
                </a:moveTo>
                <a:lnTo>
                  <a:pt x="379920" y="74307"/>
                </a:lnTo>
                <a:lnTo>
                  <a:pt x="325221" y="271614"/>
                </a:lnTo>
                <a:lnTo>
                  <a:pt x="271043" y="74307"/>
                </a:lnTo>
                <a:lnTo>
                  <a:pt x="181178" y="74307"/>
                </a:lnTo>
                <a:lnTo>
                  <a:pt x="126949" y="271614"/>
                </a:lnTo>
                <a:lnTo>
                  <a:pt x="72288" y="74307"/>
                </a:lnTo>
                <a:lnTo>
                  <a:pt x="0" y="74307"/>
                </a:lnTo>
                <a:lnTo>
                  <a:pt x="0" y="82638"/>
                </a:lnTo>
                <a:lnTo>
                  <a:pt x="78003" y="357212"/>
                </a:lnTo>
                <a:lnTo>
                  <a:pt x="173558" y="357212"/>
                </a:lnTo>
                <a:lnTo>
                  <a:pt x="225374" y="169862"/>
                </a:lnTo>
                <a:lnTo>
                  <a:pt x="277228" y="357212"/>
                </a:lnTo>
                <a:lnTo>
                  <a:pt x="372313" y="357212"/>
                </a:lnTo>
                <a:lnTo>
                  <a:pt x="450291" y="82638"/>
                </a:lnTo>
                <a:lnTo>
                  <a:pt x="450291" y="74307"/>
                </a:lnTo>
                <a:close/>
              </a:path>
              <a:path w="1333500" h="363855">
                <a:moveTo>
                  <a:pt x="715759" y="187452"/>
                </a:moveTo>
                <a:lnTo>
                  <a:pt x="707034" y="136918"/>
                </a:lnTo>
                <a:lnTo>
                  <a:pt x="681697" y="99441"/>
                </a:lnTo>
                <a:lnTo>
                  <a:pt x="640930" y="76149"/>
                </a:lnTo>
                <a:lnTo>
                  <a:pt x="637781" y="75692"/>
                </a:lnTo>
                <a:lnTo>
                  <a:pt x="637781" y="237388"/>
                </a:lnTo>
                <a:lnTo>
                  <a:pt x="629767" y="262077"/>
                </a:lnTo>
                <a:lnTo>
                  <a:pt x="612584" y="282511"/>
                </a:lnTo>
                <a:lnTo>
                  <a:pt x="588975" y="296430"/>
                </a:lnTo>
                <a:lnTo>
                  <a:pt x="561708" y="301574"/>
                </a:lnTo>
                <a:lnTo>
                  <a:pt x="545947" y="299910"/>
                </a:lnTo>
                <a:lnTo>
                  <a:pt x="534492" y="294995"/>
                </a:lnTo>
                <a:lnTo>
                  <a:pt x="527481" y="286943"/>
                </a:lnTo>
                <a:lnTo>
                  <a:pt x="525106" y="275894"/>
                </a:lnTo>
                <a:lnTo>
                  <a:pt x="527621" y="264261"/>
                </a:lnTo>
                <a:lnTo>
                  <a:pt x="534962" y="255155"/>
                </a:lnTo>
                <a:lnTo>
                  <a:pt x="546747" y="248831"/>
                </a:lnTo>
                <a:lnTo>
                  <a:pt x="562648" y="245465"/>
                </a:lnTo>
                <a:lnTo>
                  <a:pt x="637781" y="237388"/>
                </a:lnTo>
                <a:lnTo>
                  <a:pt x="637781" y="75692"/>
                </a:lnTo>
                <a:lnTo>
                  <a:pt x="585965" y="68122"/>
                </a:lnTo>
                <a:lnTo>
                  <a:pt x="535571" y="74790"/>
                </a:lnTo>
                <a:lnTo>
                  <a:pt x="496684" y="93980"/>
                </a:lnTo>
                <a:lnTo>
                  <a:pt x="470814" y="124498"/>
                </a:lnTo>
                <a:lnTo>
                  <a:pt x="459473" y="165125"/>
                </a:lnTo>
                <a:lnTo>
                  <a:pt x="536994" y="165125"/>
                </a:lnTo>
                <a:lnTo>
                  <a:pt x="542620" y="150825"/>
                </a:lnTo>
                <a:lnTo>
                  <a:pt x="552856" y="140208"/>
                </a:lnTo>
                <a:lnTo>
                  <a:pt x="567270" y="133616"/>
                </a:lnTo>
                <a:lnTo>
                  <a:pt x="585482" y="131343"/>
                </a:lnTo>
                <a:lnTo>
                  <a:pt x="605802" y="134213"/>
                </a:lnTo>
                <a:lnTo>
                  <a:pt x="621182" y="142824"/>
                </a:lnTo>
                <a:lnTo>
                  <a:pt x="631659" y="157238"/>
                </a:lnTo>
                <a:lnTo>
                  <a:pt x="637298" y="177469"/>
                </a:lnTo>
                <a:lnTo>
                  <a:pt x="552208" y="186055"/>
                </a:lnTo>
                <a:lnTo>
                  <a:pt x="506869" y="195821"/>
                </a:lnTo>
                <a:lnTo>
                  <a:pt x="473456" y="214693"/>
                </a:lnTo>
                <a:lnTo>
                  <a:pt x="452780" y="241935"/>
                </a:lnTo>
                <a:lnTo>
                  <a:pt x="445706" y="276860"/>
                </a:lnTo>
                <a:lnTo>
                  <a:pt x="452488" y="313245"/>
                </a:lnTo>
                <a:lnTo>
                  <a:pt x="472147" y="340448"/>
                </a:lnTo>
                <a:lnTo>
                  <a:pt x="503656" y="357479"/>
                </a:lnTo>
                <a:lnTo>
                  <a:pt x="546011" y="363372"/>
                </a:lnTo>
                <a:lnTo>
                  <a:pt x="577748" y="359829"/>
                </a:lnTo>
                <a:lnTo>
                  <a:pt x="604494" y="349592"/>
                </a:lnTo>
                <a:lnTo>
                  <a:pt x="625182" y="333298"/>
                </a:lnTo>
                <a:lnTo>
                  <a:pt x="638746" y="311556"/>
                </a:lnTo>
                <a:lnTo>
                  <a:pt x="638746" y="357200"/>
                </a:lnTo>
                <a:lnTo>
                  <a:pt x="715759" y="357200"/>
                </a:lnTo>
                <a:lnTo>
                  <a:pt x="715759" y="311556"/>
                </a:lnTo>
                <a:lnTo>
                  <a:pt x="715759" y="301574"/>
                </a:lnTo>
                <a:lnTo>
                  <a:pt x="715759" y="237388"/>
                </a:lnTo>
                <a:lnTo>
                  <a:pt x="715759" y="187452"/>
                </a:lnTo>
                <a:close/>
              </a:path>
              <a:path w="1333500" h="363855">
                <a:moveTo>
                  <a:pt x="1034783" y="0"/>
                </a:moveTo>
                <a:lnTo>
                  <a:pt x="957745" y="0"/>
                </a:lnTo>
                <a:lnTo>
                  <a:pt x="957745" y="215036"/>
                </a:lnTo>
                <a:lnTo>
                  <a:pt x="952754" y="248793"/>
                </a:lnTo>
                <a:lnTo>
                  <a:pt x="938847" y="275259"/>
                </a:lnTo>
                <a:lnTo>
                  <a:pt x="917625" y="292544"/>
                </a:lnTo>
                <a:lnTo>
                  <a:pt x="890714" y="298729"/>
                </a:lnTo>
                <a:lnTo>
                  <a:pt x="864362" y="292684"/>
                </a:lnTo>
                <a:lnTo>
                  <a:pt x="843940" y="275666"/>
                </a:lnTo>
                <a:lnTo>
                  <a:pt x="830732" y="249377"/>
                </a:lnTo>
                <a:lnTo>
                  <a:pt x="826046" y="215519"/>
                </a:lnTo>
                <a:lnTo>
                  <a:pt x="830732" y="181737"/>
                </a:lnTo>
                <a:lnTo>
                  <a:pt x="843991" y="155613"/>
                </a:lnTo>
                <a:lnTo>
                  <a:pt x="864565" y="138772"/>
                </a:lnTo>
                <a:lnTo>
                  <a:pt x="891197" y="132791"/>
                </a:lnTo>
                <a:lnTo>
                  <a:pt x="918032" y="138823"/>
                </a:lnTo>
                <a:lnTo>
                  <a:pt x="939076" y="155740"/>
                </a:lnTo>
                <a:lnTo>
                  <a:pt x="952817" y="181737"/>
                </a:lnTo>
                <a:lnTo>
                  <a:pt x="957745" y="215036"/>
                </a:lnTo>
                <a:lnTo>
                  <a:pt x="957745" y="0"/>
                </a:lnTo>
                <a:lnTo>
                  <a:pt x="956805" y="0"/>
                </a:lnTo>
                <a:lnTo>
                  <a:pt x="956805" y="108077"/>
                </a:lnTo>
                <a:lnTo>
                  <a:pt x="941222" y="91414"/>
                </a:lnTo>
                <a:lnTo>
                  <a:pt x="920953" y="78841"/>
                </a:lnTo>
                <a:lnTo>
                  <a:pt x="897216" y="70891"/>
                </a:lnTo>
                <a:lnTo>
                  <a:pt x="871207" y="68122"/>
                </a:lnTo>
                <a:lnTo>
                  <a:pt x="830173" y="75285"/>
                </a:lnTo>
                <a:lnTo>
                  <a:pt x="795439" y="95504"/>
                </a:lnTo>
                <a:lnTo>
                  <a:pt x="768616" y="126885"/>
                </a:lnTo>
                <a:lnTo>
                  <a:pt x="751332" y="167525"/>
                </a:lnTo>
                <a:lnTo>
                  <a:pt x="745223" y="215519"/>
                </a:lnTo>
                <a:lnTo>
                  <a:pt x="751281" y="263575"/>
                </a:lnTo>
                <a:lnTo>
                  <a:pt x="768388" y="304342"/>
                </a:lnTo>
                <a:lnTo>
                  <a:pt x="794931" y="335851"/>
                </a:lnTo>
                <a:lnTo>
                  <a:pt x="829271" y="356196"/>
                </a:lnTo>
                <a:lnTo>
                  <a:pt x="869810" y="363397"/>
                </a:lnTo>
                <a:lnTo>
                  <a:pt x="896581" y="360400"/>
                </a:lnTo>
                <a:lnTo>
                  <a:pt x="921092" y="351866"/>
                </a:lnTo>
                <a:lnTo>
                  <a:pt x="941933" y="338505"/>
                </a:lnTo>
                <a:lnTo>
                  <a:pt x="957745" y="321056"/>
                </a:lnTo>
                <a:lnTo>
                  <a:pt x="957745" y="357200"/>
                </a:lnTo>
                <a:lnTo>
                  <a:pt x="1034783" y="357200"/>
                </a:lnTo>
                <a:lnTo>
                  <a:pt x="1034783" y="321056"/>
                </a:lnTo>
                <a:lnTo>
                  <a:pt x="1034783" y="298729"/>
                </a:lnTo>
                <a:lnTo>
                  <a:pt x="1034783" y="132791"/>
                </a:lnTo>
                <a:lnTo>
                  <a:pt x="1034783" y="108077"/>
                </a:lnTo>
                <a:lnTo>
                  <a:pt x="1034783" y="0"/>
                </a:lnTo>
                <a:close/>
              </a:path>
              <a:path w="1333500" h="363855">
                <a:moveTo>
                  <a:pt x="1333246" y="187452"/>
                </a:moveTo>
                <a:lnTo>
                  <a:pt x="1324521" y="136918"/>
                </a:lnTo>
                <a:lnTo>
                  <a:pt x="1299184" y="99441"/>
                </a:lnTo>
                <a:lnTo>
                  <a:pt x="1258417" y="76149"/>
                </a:lnTo>
                <a:lnTo>
                  <a:pt x="1255268" y="75692"/>
                </a:lnTo>
                <a:lnTo>
                  <a:pt x="1255268" y="237388"/>
                </a:lnTo>
                <a:lnTo>
                  <a:pt x="1247254" y="262077"/>
                </a:lnTo>
                <a:lnTo>
                  <a:pt x="1230058" y="282511"/>
                </a:lnTo>
                <a:lnTo>
                  <a:pt x="1206449" y="296430"/>
                </a:lnTo>
                <a:lnTo>
                  <a:pt x="1179195" y="301574"/>
                </a:lnTo>
                <a:lnTo>
                  <a:pt x="1163434" y="299910"/>
                </a:lnTo>
                <a:lnTo>
                  <a:pt x="1151978" y="294995"/>
                </a:lnTo>
                <a:lnTo>
                  <a:pt x="1144968" y="286943"/>
                </a:lnTo>
                <a:lnTo>
                  <a:pt x="1142593" y="275894"/>
                </a:lnTo>
                <a:lnTo>
                  <a:pt x="1145108" y="264261"/>
                </a:lnTo>
                <a:lnTo>
                  <a:pt x="1152448" y="255155"/>
                </a:lnTo>
                <a:lnTo>
                  <a:pt x="1164234" y="248831"/>
                </a:lnTo>
                <a:lnTo>
                  <a:pt x="1180134" y="245465"/>
                </a:lnTo>
                <a:lnTo>
                  <a:pt x="1255268" y="237388"/>
                </a:lnTo>
                <a:lnTo>
                  <a:pt x="1255268" y="75692"/>
                </a:lnTo>
                <a:lnTo>
                  <a:pt x="1203439" y="68122"/>
                </a:lnTo>
                <a:lnTo>
                  <a:pt x="1153045" y="74790"/>
                </a:lnTo>
                <a:lnTo>
                  <a:pt x="1114171" y="93980"/>
                </a:lnTo>
                <a:lnTo>
                  <a:pt x="1088301" y="124498"/>
                </a:lnTo>
                <a:lnTo>
                  <a:pt x="1076985" y="165125"/>
                </a:lnTo>
                <a:lnTo>
                  <a:pt x="1154480" y="165125"/>
                </a:lnTo>
                <a:lnTo>
                  <a:pt x="1160106" y="150825"/>
                </a:lnTo>
                <a:lnTo>
                  <a:pt x="1170330" y="140208"/>
                </a:lnTo>
                <a:lnTo>
                  <a:pt x="1184757" y="133616"/>
                </a:lnTo>
                <a:lnTo>
                  <a:pt x="1202969" y="131343"/>
                </a:lnTo>
                <a:lnTo>
                  <a:pt x="1223289" y="134213"/>
                </a:lnTo>
                <a:lnTo>
                  <a:pt x="1238669" y="142824"/>
                </a:lnTo>
                <a:lnTo>
                  <a:pt x="1249146" y="157238"/>
                </a:lnTo>
                <a:lnTo>
                  <a:pt x="1254785" y="177469"/>
                </a:lnTo>
                <a:lnTo>
                  <a:pt x="1169695" y="186055"/>
                </a:lnTo>
                <a:lnTo>
                  <a:pt x="1124356" y="195821"/>
                </a:lnTo>
                <a:lnTo>
                  <a:pt x="1090942" y="214693"/>
                </a:lnTo>
                <a:lnTo>
                  <a:pt x="1070267" y="241935"/>
                </a:lnTo>
                <a:lnTo>
                  <a:pt x="1063193" y="276860"/>
                </a:lnTo>
                <a:lnTo>
                  <a:pt x="1069975" y="313245"/>
                </a:lnTo>
                <a:lnTo>
                  <a:pt x="1089634" y="340448"/>
                </a:lnTo>
                <a:lnTo>
                  <a:pt x="1121143" y="357479"/>
                </a:lnTo>
                <a:lnTo>
                  <a:pt x="1163497" y="363372"/>
                </a:lnTo>
                <a:lnTo>
                  <a:pt x="1195235" y="359829"/>
                </a:lnTo>
                <a:lnTo>
                  <a:pt x="1221981" y="349592"/>
                </a:lnTo>
                <a:lnTo>
                  <a:pt x="1242656" y="333298"/>
                </a:lnTo>
                <a:lnTo>
                  <a:pt x="1256207" y="311556"/>
                </a:lnTo>
                <a:lnTo>
                  <a:pt x="1256207" y="357200"/>
                </a:lnTo>
                <a:lnTo>
                  <a:pt x="1333246" y="357200"/>
                </a:lnTo>
                <a:lnTo>
                  <a:pt x="1333246" y="311556"/>
                </a:lnTo>
                <a:lnTo>
                  <a:pt x="1333246" y="301574"/>
                </a:lnTo>
                <a:lnTo>
                  <a:pt x="1333246" y="237388"/>
                </a:lnTo>
                <a:lnTo>
                  <a:pt x="1333246" y="187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864006" y="930195"/>
            <a:ext cx="300990" cy="283210"/>
            <a:chOff x="864006" y="930195"/>
            <a:chExt cx="300990" cy="283210"/>
          </a:xfrm>
        </p:grpSpPr>
        <p:sp>
          <p:nvSpPr>
            <p:cNvPr id="11" name="object 11"/>
            <p:cNvSpPr/>
            <p:nvPr/>
          </p:nvSpPr>
          <p:spPr>
            <a:xfrm>
              <a:off x="864006" y="930195"/>
              <a:ext cx="300990" cy="283210"/>
            </a:xfrm>
            <a:custGeom>
              <a:avLst/>
              <a:gdLst/>
              <a:ahLst/>
              <a:cxnLst/>
              <a:rect l="l" t="t" r="r" b="b"/>
              <a:pathLst>
                <a:path w="300990" h="283209">
                  <a:moveTo>
                    <a:pt x="300607" y="0"/>
                  </a:moveTo>
                  <a:lnTo>
                    <a:pt x="0" y="0"/>
                  </a:lnTo>
                  <a:lnTo>
                    <a:pt x="0" y="282907"/>
                  </a:lnTo>
                  <a:lnTo>
                    <a:pt x="300607" y="282907"/>
                  </a:lnTo>
                  <a:lnTo>
                    <a:pt x="300607" y="0"/>
                  </a:lnTo>
                  <a:close/>
                </a:path>
              </a:pathLst>
            </a:custGeom>
            <a:solidFill>
              <a:srgbClr val="54BA4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4006" y="985124"/>
              <a:ext cx="217453" cy="6517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1184" y="1091812"/>
              <a:ext cx="220613" cy="66416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533474" y="1713991"/>
            <a:ext cx="6493510" cy="3273425"/>
            <a:chOff x="533474" y="1713991"/>
            <a:chExt cx="6493510" cy="3273425"/>
          </a:xfrm>
        </p:grpSpPr>
        <p:sp>
          <p:nvSpPr>
            <p:cNvPr id="15" name="object 15"/>
            <p:cNvSpPr/>
            <p:nvPr/>
          </p:nvSpPr>
          <p:spPr>
            <a:xfrm>
              <a:off x="3613734" y="1713991"/>
              <a:ext cx="262890" cy="122555"/>
            </a:xfrm>
            <a:custGeom>
              <a:avLst/>
              <a:gdLst/>
              <a:ahLst/>
              <a:cxnLst/>
              <a:rect l="l" t="t" r="r" b="b"/>
              <a:pathLst>
                <a:path w="262889" h="122555">
                  <a:moveTo>
                    <a:pt x="52501" y="26263"/>
                  </a:moveTo>
                  <a:lnTo>
                    <a:pt x="50431" y="16052"/>
                  </a:lnTo>
                  <a:lnTo>
                    <a:pt x="44805" y="7696"/>
                  </a:lnTo>
                  <a:lnTo>
                    <a:pt x="36461" y="2070"/>
                  </a:lnTo>
                  <a:lnTo>
                    <a:pt x="26238" y="0"/>
                  </a:lnTo>
                  <a:lnTo>
                    <a:pt x="16027" y="2070"/>
                  </a:lnTo>
                  <a:lnTo>
                    <a:pt x="7683" y="7696"/>
                  </a:lnTo>
                  <a:lnTo>
                    <a:pt x="2057" y="16052"/>
                  </a:lnTo>
                  <a:lnTo>
                    <a:pt x="0" y="26263"/>
                  </a:lnTo>
                  <a:lnTo>
                    <a:pt x="2057" y="36487"/>
                  </a:lnTo>
                  <a:lnTo>
                    <a:pt x="7683" y="44843"/>
                  </a:lnTo>
                  <a:lnTo>
                    <a:pt x="16027" y="50469"/>
                  </a:lnTo>
                  <a:lnTo>
                    <a:pt x="26238" y="52527"/>
                  </a:lnTo>
                  <a:lnTo>
                    <a:pt x="36461" y="50469"/>
                  </a:lnTo>
                  <a:lnTo>
                    <a:pt x="44805" y="44843"/>
                  </a:lnTo>
                  <a:lnTo>
                    <a:pt x="50431" y="36487"/>
                  </a:lnTo>
                  <a:lnTo>
                    <a:pt x="52501" y="26263"/>
                  </a:lnTo>
                  <a:close/>
                </a:path>
                <a:path w="262889" h="122555">
                  <a:moveTo>
                    <a:pt x="122516" y="96266"/>
                  </a:moveTo>
                  <a:lnTo>
                    <a:pt x="120446" y="86055"/>
                  </a:lnTo>
                  <a:lnTo>
                    <a:pt x="114820" y="77698"/>
                  </a:lnTo>
                  <a:lnTo>
                    <a:pt x="106464" y="72072"/>
                  </a:lnTo>
                  <a:lnTo>
                    <a:pt x="96253" y="70002"/>
                  </a:lnTo>
                  <a:lnTo>
                    <a:pt x="86042" y="72072"/>
                  </a:lnTo>
                  <a:lnTo>
                    <a:pt x="77698" y="77698"/>
                  </a:lnTo>
                  <a:lnTo>
                    <a:pt x="72072" y="86055"/>
                  </a:lnTo>
                  <a:lnTo>
                    <a:pt x="70015" y="96266"/>
                  </a:lnTo>
                  <a:lnTo>
                    <a:pt x="72072" y="106489"/>
                  </a:lnTo>
                  <a:lnTo>
                    <a:pt x="77698" y="114846"/>
                  </a:lnTo>
                  <a:lnTo>
                    <a:pt x="86042" y="120472"/>
                  </a:lnTo>
                  <a:lnTo>
                    <a:pt x="96253" y="122529"/>
                  </a:lnTo>
                  <a:lnTo>
                    <a:pt x="106464" y="120472"/>
                  </a:lnTo>
                  <a:lnTo>
                    <a:pt x="114820" y="114846"/>
                  </a:lnTo>
                  <a:lnTo>
                    <a:pt x="120446" y="106489"/>
                  </a:lnTo>
                  <a:lnTo>
                    <a:pt x="122516" y="96266"/>
                  </a:lnTo>
                  <a:close/>
                </a:path>
                <a:path w="262889" h="122555">
                  <a:moveTo>
                    <a:pt x="122516" y="26263"/>
                  </a:moveTo>
                  <a:lnTo>
                    <a:pt x="120446" y="16052"/>
                  </a:lnTo>
                  <a:lnTo>
                    <a:pt x="114820" y="7696"/>
                  </a:lnTo>
                  <a:lnTo>
                    <a:pt x="106464" y="2070"/>
                  </a:lnTo>
                  <a:lnTo>
                    <a:pt x="96253" y="0"/>
                  </a:lnTo>
                  <a:lnTo>
                    <a:pt x="86042" y="2070"/>
                  </a:lnTo>
                  <a:lnTo>
                    <a:pt x="77698" y="7696"/>
                  </a:lnTo>
                  <a:lnTo>
                    <a:pt x="72072" y="16052"/>
                  </a:lnTo>
                  <a:lnTo>
                    <a:pt x="70015" y="26263"/>
                  </a:lnTo>
                  <a:lnTo>
                    <a:pt x="72072" y="36487"/>
                  </a:lnTo>
                  <a:lnTo>
                    <a:pt x="77698" y="44843"/>
                  </a:lnTo>
                  <a:lnTo>
                    <a:pt x="86042" y="50469"/>
                  </a:lnTo>
                  <a:lnTo>
                    <a:pt x="96253" y="52527"/>
                  </a:lnTo>
                  <a:lnTo>
                    <a:pt x="106464" y="50469"/>
                  </a:lnTo>
                  <a:lnTo>
                    <a:pt x="114820" y="44843"/>
                  </a:lnTo>
                  <a:lnTo>
                    <a:pt x="120446" y="36487"/>
                  </a:lnTo>
                  <a:lnTo>
                    <a:pt x="122516" y="26263"/>
                  </a:lnTo>
                  <a:close/>
                </a:path>
                <a:path w="262889" h="122555">
                  <a:moveTo>
                    <a:pt x="192519" y="96266"/>
                  </a:moveTo>
                  <a:lnTo>
                    <a:pt x="190449" y="86055"/>
                  </a:lnTo>
                  <a:lnTo>
                    <a:pt x="184823" y="77698"/>
                  </a:lnTo>
                  <a:lnTo>
                    <a:pt x="176466" y="72072"/>
                  </a:lnTo>
                  <a:lnTo>
                    <a:pt x="166255" y="70002"/>
                  </a:lnTo>
                  <a:lnTo>
                    <a:pt x="156044" y="72072"/>
                  </a:lnTo>
                  <a:lnTo>
                    <a:pt x="147701" y="77698"/>
                  </a:lnTo>
                  <a:lnTo>
                    <a:pt x="142074" y="86055"/>
                  </a:lnTo>
                  <a:lnTo>
                    <a:pt x="140017" y="96266"/>
                  </a:lnTo>
                  <a:lnTo>
                    <a:pt x="142074" y="106489"/>
                  </a:lnTo>
                  <a:lnTo>
                    <a:pt x="147701" y="114846"/>
                  </a:lnTo>
                  <a:lnTo>
                    <a:pt x="156044" y="120472"/>
                  </a:lnTo>
                  <a:lnTo>
                    <a:pt x="166255" y="122529"/>
                  </a:lnTo>
                  <a:lnTo>
                    <a:pt x="176466" y="120472"/>
                  </a:lnTo>
                  <a:lnTo>
                    <a:pt x="184823" y="114846"/>
                  </a:lnTo>
                  <a:lnTo>
                    <a:pt x="190449" y="106489"/>
                  </a:lnTo>
                  <a:lnTo>
                    <a:pt x="192519" y="96266"/>
                  </a:lnTo>
                  <a:close/>
                </a:path>
                <a:path w="262889" h="122555">
                  <a:moveTo>
                    <a:pt x="192519" y="26263"/>
                  </a:moveTo>
                  <a:lnTo>
                    <a:pt x="190449" y="16052"/>
                  </a:lnTo>
                  <a:lnTo>
                    <a:pt x="184823" y="7696"/>
                  </a:lnTo>
                  <a:lnTo>
                    <a:pt x="176466" y="2070"/>
                  </a:lnTo>
                  <a:lnTo>
                    <a:pt x="166255" y="0"/>
                  </a:lnTo>
                  <a:lnTo>
                    <a:pt x="156044" y="2070"/>
                  </a:lnTo>
                  <a:lnTo>
                    <a:pt x="147701" y="7696"/>
                  </a:lnTo>
                  <a:lnTo>
                    <a:pt x="142074" y="16052"/>
                  </a:lnTo>
                  <a:lnTo>
                    <a:pt x="140017" y="26263"/>
                  </a:lnTo>
                  <a:lnTo>
                    <a:pt x="142074" y="36487"/>
                  </a:lnTo>
                  <a:lnTo>
                    <a:pt x="147701" y="44843"/>
                  </a:lnTo>
                  <a:lnTo>
                    <a:pt x="156044" y="50469"/>
                  </a:lnTo>
                  <a:lnTo>
                    <a:pt x="166255" y="52527"/>
                  </a:lnTo>
                  <a:lnTo>
                    <a:pt x="176466" y="50469"/>
                  </a:lnTo>
                  <a:lnTo>
                    <a:pt x="184823" y="44843"/>
                  </a:lnTo>
                  <a:lnTo>
                    <a:pt x="190449" y="36487"/>
                  </a:lnTo>
                  <a:lnTo>
                    <a:pt x="192519" y="26263"/>
                  </a:lnTo>
                  <a:close/>
                </a:path>
                <a:path w="262889" h="122555">
                  <a:moveTo>
                    <a:pt x="262521" y="26263"/>
                  </a:moveTo>
                  <a:lnTo>
                    <a:pt x="260451" y="16052"/>
                  </a:lnTo>
                  <a:lnTo>
                    <a:pt x="254825" y="7696"/>
                  </a:lnTo>
                  <a:lnTo>
                    <a:pt x="246468" y="2070"/>
                  </a:lnTo>
                  <a:lnTo>
                    <a:pt x="236258" y="0"/>
                  </a:lnTo>
                  <a:lnTo>
                    <a:pt x="226047" y="2070"/>
                  </a:lnTo>
                  <a:lnTo>
                    <a:pt x="217703" y="7696"/>
                  </a:lnTo>
                  <a:lnTo>
                    <a:pt x="212077" y="16052"/>
                  </a:lnTo>
                  <a:lnTo>
                    <a:pt x="210019" y="26263"/>
                  </a:lnTo>
                  <a:lnTo>
                    <a:pt x="212077" y="36487"/>
                  </a:lnTo>
                  <a:lnTo>
                    <a:pt x="217703" y="44843"/>
                  </a:lnTo>
                  <a:lnTo>
                    <a:pt x="226047" y="50469"/>
                  </a:lnTo>
                  <a:lnTo>
                    <a:pt x="236258" y="52527"/>
                  </a:lnTo>
                  <a:lnTo>
                    <a:pt x="246468" y="50469"/>
                  </a:lnTo>
                  <a:lnTo>
                    <a:pt x="254825" y="44843"/>
                  </a:lnTo>
                  <a:lnTo>
                    <a:pt x="260451" y="36487"/>
                  </a:lnTo>
                  <a:lnTo>
                    <a:pt x="262521" y="26263"/>
                  </a:lnTo>
                  <a:close/>
                </a:path>
              </a:pathLst>
            </a:custGeom>
            <a:solidFill>
              <a:srgbClr val="4DB84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74" y="1713991"/>
              <a:ext cx="6493054" cy="327280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598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604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211562"/>
            <a:ext cx="2611120" cy="215265"/>
          </a:xfrm>
          <a:custGeom>
            <a:avLst/>
            <a:gdLst/>
            <a:ahLst/>
            <a:cxnLst/>
            <a:rect l="l" t="t" r="r" b="b"/>
            <a:pathLst>
              <a:path w="2611120" h="215264">
                <a:moveTo>
                  <a:pt x="0" y="214883"/>
                </a:moveTo>
                <a:lnTo>
                  <a:pt x="2611094" y="214883"/>
                </a:lnTo>
                <a:lnTo>
                  <a:pt x="2611094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7593" y="594029"/>
            <a:ext cx="665480" cy="434975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25"/>
              </a:lnSpc>
            </a:pPr>
            <a:r>
              <a:rPr dirty="0" sz="3850" spc="-120" b="1">
                <a:latin typeface="Trebuchet MS"/>
                <a:cs typeface="Trebuchet MS"/>
              </a:rPr>
              <a:t>S4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94889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18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24904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19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7903" y="605295"/>
            <a:ext cx="206438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90" b="1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ОРМОНЫ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45" b="1">
                <a:solidFill>
                  <a:srgbClr val="51B848"/>
                </a:solidFill>
                <a:latin typeface="Trebuchet MS"/>
                <a:cs typeface="Trebuchet MS"/>
              </a:rPr>
              <a:t>МОД</a:t>
            </a:r>
            <a:r>
              <a:rPr dirty="0" sz="1400" spc="-195" b="1">
                <a:solidFill>
                  <a:srgbClr val="51B848"/>
                </a:solidFill>
                <a:latin typeface="Trebuchet MS"/>
                <a:cs typeface="Trebuchet MS"/>
              </a:rPr>
              <a:t>У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Л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Я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55" b="1">
                <a:solidFill>
                  <a:srgbClr val="51B848"/>
                </a:solidFill>
                <a:latin typeface="Trebuchet MS"/>
                <a:cs typeface="Trebuchet MS"/>
              </a:rPr>
              <a:t>ОРЫ 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МЕТАБОЛИЗМА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1176083"/>
            <a:ext cx="5330190" cy="150304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86360" rIns="0" bIns="0" rtlCol="0" vert="horz">
            <a:spAutoFit/>
          </a:bodyPr>
          <a:lstStyle/>
          <a:p>
            <a:pPr marL="507365" marR="797560">
              <a:lnSpc>
                <a:spcPct val="100699"/>
              </a:lnSpc>
              <a:spcBef>
                <a:spcPts val="68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507365" marR="497840">
              <a:lnSpc>
                <a:spcPct val="100699"/>
              </a:lnSpc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классах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S4.1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S4.2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1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2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4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относятся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Особым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субстанциям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898" y="2754147"/>
            <a:ext cx="433832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следующие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гормоны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модуляторы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метаболизма: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898" y="3183902"/>
            <a:ext cx="202565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898" y="3613667"/>
            <a:ext cx="32473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898" y="4043438"/>
            <a:ext cx="4115435" cy="28194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2-андростенон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-androst-2-en-17-one);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3-андростенон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-androst-3-en-17-one);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4-androstene-3,6,17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trione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(6-oxo);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аминоглютетимид;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анастрозол;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androsta-1,4,6-triene-3,17-dione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(андростатриендион);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летрозол;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тестолактон;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форместан;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экземестан.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702" y="1464839"/>
            <a:ext cx="32473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1894598"/>
            <a:ext cx="1271905" cy="6705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кломифен;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оспемифен;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8715" y="1894598"/>
            <a:ext cx="1111250" cy="6705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ралоксифен;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тамоксифен;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торемифен;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72728" y="1894598"/>
            <a:ext cx="1129030" cy="4552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фулвестрант.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702" y="3398786"/>
            <a:ext cx="22802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4702" y="3828567"/>
            <a:ext cx="4263390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marR="1651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II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магрумаб);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II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031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76988" y="5117869"/>
            <a:ext cx="417893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66065" algn="l"/>
              </a:tabLst>
            </a:pPr>
            <a:r>
              <a:rPr dirty="0" sz="1400" spc="5" b="1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эк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6988" y="5332742"/>
            <a:ext cx="4196715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66065">
              <a:lnSpc>
                <a:spcPct val="100000"/>
              </a:lnSpc>
              <a:spcBef>
                <a:spcPts val="110"/>
              </a:spcBef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миостатина;</a:t>
            </a:r>
            <a:endParaRPr sz="1400">
              <a:latin typeface="Trebuchet MS"/>
              <a:cs typeface="Trebuchet MS"/>
            </a:endParaRPr>
          </a:p>
          <a:p>
            <a:pPr algn="just" marL="266065" marR="14604" indent="-254000">
              <a:lnSpc>
                <a:spcPct val="100699"/>
              </a:lnSpc>
              <a:buFont typeface="Trebuchet MS"/>
              <a:buChar char="-"/>
              <a:tabLst>
                <a:tab pos="2667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(апитегромаб,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домагрозумаб,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ландогрозумаб,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стамулу-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маб);</a:t>
            </a:r>
            <a:endParaRPr sz="1400">
              <a:latin typeface="Trebuchet MS"/>
              <a:cs typeface="Trebuchet MS"/>
            </a:endParaRPr>
          </a:p>
          <a:p>
            <a:pPr algn="just" marL="266065" marR="5080" indent="-254000">
              <a:lnSpc>
                <a:spcPct val="100699"/>
              </a:lnSpc>
              <a:buFont typeface="Trebuchet MS"/>
              <a:buChar char="-"/>
              <a:tabLst>
                <a:tab pos="266700" algn="l"/>
              </a:tabLst>
            </a:pP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4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миостатин-пропептид).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9796" y="632942"/>
            <a:ext cx="4822825" cy="645160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20" b="1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endParaRPr sz="1400">
              <a:latin typeface="Trebuchet MS"/>
              <a:cs typeface="Trebuchet MS"/>
            </a:endParaRPr>
          </a:p>
          <a:p>
            <a:pPr marL="811530" marR="189865" indent="-40005">
              <a:lnSpc>
                <a:spcPct val="100699"/>
              </a:lnSpc>
            </a:pP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(SERMs)]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29796" y="2781782"/>
            <a:ext cx="4822825" cy="42989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1400">
              <a:latin typeface="Trebuchet MS"/>
              <a:cs typeface="Trebuchet MS"/>
            </a:endParaRPr>
          </a:p>
          <a:p>
            <a:pPr marL="772160">
              <a:lnSpc>
                <a:spcPct val="100000"/>
              </a:lnSpc>
              <a:spcBef>
                <a:spcPts val="10"/>
              </a:spcBef>
            </a:pP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активина</a:t>
            </a:r>
            <a:r>
              <a:rPr dirty="0" sz="1400" spc="14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55" b="1">
                <a:solidFill>
                  <a:srgbClr val="231F20"/>
                </a:solidFill>
                <a:latin typeface="Trebuchet MS"/>
                <a:cs typeface="Trebuchet MS"/>
              </a:rPr>
              <a:t>IIB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8737" y="1176083"/>
            <a:ext cx="5321300" cy="1294765"/>
          </a:xfrm>
          <a:custGeom>
            <a:avLst/>
            <a:gdLst/>
            <a:ahLst/>
            <a:cxnLst/>
            <a:rect l="l" t="t" r="r" b="b"/>
            <a:pathLst>
              <a:path w="5321300" h="1294764">
                <a:moveTo>
                  <a:pt x="5320868" y="0"/>
                </a:moveTo>
                <a:lnTo>
                  <a:pt x="0" y="0"/>
                </a:lnTo>
                <a:lnTo>
                  <a:pt x="0" y="1294371"/>
                </a:lnTo>
                <a:lnTo>
                  <a:pt x="5320868" y="1294371"/>
                </a:lnTo>
                <a:lnTo>
                  <a:pt x="5320868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32942"/>
            <a:ext cx="2840355" cy="215265"/>
          </a:xfrm>
          <a:custGeom>
            <a:avLst/>
            <a:gdLst/>
            <a:ahLst/>
            <a:cxnLst/>
            <a:rect l="l" t="t" r="r" b="b"/>
            <a:pathLst>
              <a:path w="2840355" h="215265">
                <a:moveTo>
                  <a:pt x="0" y="214883"/>
                </a:moveTo>
                <a:lnTo>
                  <a:pt x="2839948" y="214883"/>
                </a:lnTo>
                <a:lnTo>
                  <a:pt x="2839948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4898" y="605306"/>
            <a:ext cx="22548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898" y="1035062"/>
            <a:ext cx="4343400" cy="2604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lvl="1" marL="299085" marR="5080" indent="-287020">
              <a:lnSpc>
                <a:spcPct val="100699"/>
              </a:lnSpc>
              <a:spcBef>
                <a:spcPts val="95"/>
              </a:spcBef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активаторы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АМФ-активируемой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протеинкиназы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(АМРК),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9009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активируемого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пролифераторами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пероксисом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(PPAR</a:t>
            </a:r>
            <a:r>
              <a:rPr dirty="0" sz="1400" spc="-95">
                <a:solidFill>
                  <a:srgbClr val="231F20"/>
                </a:solidFill>
                <a:latin typeface="Tahoma"/>
                <a:cs typeface="Tahoma"/>
              </a:rPr>
              <a:t>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),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u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5">
                <a:solidFill>
                  <a:srgbClr val="231F20"/>
                </a:solidFill>
                <a:latin typeface="Trebuchet MS"/>
                <a:cs typeface="Trebuchet MS"/>
              </a:rPr>
              <a:t>) 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phenyl)thiazol-5-yl)methylthio)phenoxy)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acetic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acid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(GW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151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22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501516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lvl="1" marL="299085" indent="-287020">
              <a:lnSpc>
                <a:spcPct val="100000"/>
              </a:lnSpc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lvl="1" marL="299085" indent="-287020">
              <a:lnSpc>
                <a:spcPct val="100000"/>
              </a:lnSpc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мельдоний;</a:t>
            </a:r>
            <a:endParaRPr sz="1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lvl="1" marL="299085" indent="-287020">
              <a:lnSpc>
                <a:spcPct val="100000"/>
              </a:lnSpc>
              <a:spcBef>
                <a:spcPts val="5"/>
              </a:spcBef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триметазидин.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37402" y="594029"/>
            <a:ext cx="665480" cy="450215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545"/>
              </a:lnSpc>
            </a:pPr>
            <a:r>
              <a:rPr dirty="0" sz="3850" spc="-125" b="1">
                <a:latin typeface="Trebuchet MS"/>
                <a:cs typeface="Trebuchet MS"/>
              </a:rPr>
              <a:t>S5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21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37210" y="605295"/>
            <a:ext cx="2081530" cy="4552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ДИУРЕТИКИ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М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СКИРУЮЩИЕ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АГЕ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15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4702" y="1249950"/>
            <a:ext cx="4343400" cy="4752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5435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6985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5080">
              <a:lnSpc>
                <a:spcPct val="100699"/>
              </a:lnSpc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я 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оптические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изомеры,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d-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l-,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где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это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применимо.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164465" marR="84455" indent="-152400">
              <a:lnSpc>
                <a:spcPct val="100699"/>
              </a:lnSpc>
              <a:spcBef>
                <a:spcPts val="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Десмопрессин;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пробенецид;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увеличители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объема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плаз-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страна,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гидроксиэтилированного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крахмала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маннитола.</a:t>
            </a:r>
            <a:endParaRPr sz="1400">
              <a:latin typeface="Trebuchet MS"/>
              <a:cs typeface="Trebuchet MS"/>
            </a:endParaRPr>
          </a:p>
          <a:p>
            <a:pPr marL="164465" marR="10541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Амилорид;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ацетазоламид;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буметанид;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ваптаны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(напри-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мер,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толваптан);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индапамид;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канренон;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метолазон;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спи-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гидрохлоротиазид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хлоротиазид);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торасемид;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триамте-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рен;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фуросемид;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хлорталидон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этакриновая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кислота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6985">
              <a:lnSpc>
                <a:spcPct val="100699"/>
              </a:lnSpc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другие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подобной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химической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структурой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или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9796" y="6434816"/>
            <a:ext cx="2080260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702" y="6836937"/>
            <a:ext cx="428752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9809" y="962888"/>
            <a:ext cx="5330190" cy="1536065"/>
          </a:xfrm>
          <a:custGeom>
            <a:avLst/>
            <a:gdLst/>
            <a:ahLst/>
            <a:cxnLst/>
            <a:rect l="l" t="t" r="r" b="b"/>
            <a:pathLst>
              <a:path w="5330190" h="1536064">
                <a:moveTo>
                  <a:pt x="5329783" y="0"/>
                </a:moveTo>
                <a:lnTo>
                  <a:pt x="0" y="0"/>
                </a:lnTo>
                <a:lnTo>
                  <a:pt x="0" y="1535493"/>
                </a:lnTo>
                <a:lnTo>
                  <a:pt x="5329783" y="1535493"/>
                </a:lnTo>
                <a:lnTo>
                  <a:pt x="532978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5837402" y="576122"/>
            <a:ext cx="4314825" cy="260350"/>
            <a:chOff x="5837402" y="576122"/>
            <a:chExt cx="4314825" cy="260350"/>
          </a:xfrm>
        </p:grpSpPr>
        <p:sp>
          <p:nvSpPr>
            <p:cNvPr id="4" name="object 4"/>
            <p:cNvSpPr/>
            <p:nvPr/>
          </p:nvSpPr>
          <p:spPr>
            <a:xfrm>
              <a:off x="5837402" y="582192"/>
              <a:ext cx="665480" cy="254000"/>
            </a:xfrm>
            <a:custGeom>
              <a:avLst/>
              <a:gdLst/>
              <a:ahLst/>
              <a:cxnLst/>
              <a:rect l="l" t="t" r="r" b="b"/>
              <a:pathLst>
                <a:path w="665479" h="254000">
                  <a:moveTo>
                    <a:pt x="664959" y="0"/>
                  </a:moveTo>
                  <a:lnTo>
                    <a:pt x="0" y="0"/>
                  </a:lnTo>
                  <a:lnTo>
                    <a:pt x="0" y="253796"/>
                  </a:lnTo>
                  <a:lnTo>
                    <a:pt x="664959" y="253796"/>
                  </a:lnTo>
                  <a:lnTo>
                    <a:pt x="664959" y="0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837402" y="585075"/>
              <a:ext cx="4314825" cy="0"/>
            </a:xfrm>
            <a:custGeom>
              <a:avLst/>
              <a:gdLst/>
              <a:ahLst/>
              <a:cxnLst/>
              <a:rect l="l" t="t" r="r" b="b"/>
              <a:pathLst>
                <a:path w="4314825" h="0">
                  <a:moveTo>
                    <a:pt x="0" y="0"/>
                  </a:moveTo>
                  <a:lnTo>
                    <a:pt x="4314596" y="0"/>
                  </a:lnTo>
                </a:path>
              </a:pathLst>
            </a:custGeom>
            <a:ln w="17907">
              <a:solidFill>
                <a:srgbClr val="51B8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0" y="2137143"/>
            <a:ext cx="1671955" cy="215265"/>
          </a:xfrm>
          <a:custGeom>
            <a:avLst/>
            <a:gdLst/>
            <a:ahLst/>
            <a:cxnLst/>
            <a:rect l="l" t="t" r="r" b="b"/>
            <a:pathLst>
              <a:path w="1671955" h="215264">
                <a:moveTo>
                  <a:pt x="0" y="214883"/>
                </a:moveTo>
                <a:lnTo>
                  <a:pt x="1671523" y="214883"/>
                </a:lnTo>
                <a:lnTo>
                  <a:pt x="1671523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7179" y="605306"/>
            <a:ext cx="414655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ского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применения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ингибиторов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карбоангидразы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(напри-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8499" y="6858241"/>
            <a:ext cx="408368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ее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компонентами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физическими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химическими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методами.</a:t>
            </a:r>
            <a:endParaRPr sz="1400">
              <a:latin typeface="Trebuchet MS"/>
              <a:cs typeface="Trebuchet MS"/>
            </a:endParaRPr>
          </a:p>
          <a:p>
            <a:pPr algn="ctr" marR="250190">
              <a:lnSpc>
                <a:spcPct val="100000"/>
              </a:lnSpc>
              <a:spcBef>
                <a:spcPts val="1240"/>
              </a:spcBef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898" y="1249946"/>
            <a:ext cx="4186554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5080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Местного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введения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фелипрессина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дентальной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ане-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стезии.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898" y="2109483"/>
            <a:ext cx="10864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ПРИМЕЧАНИЕ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718" y="2539250"/>
            <a:ext cx="4343400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Обнаружение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пробе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спортсмена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любое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со-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ревновательный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период,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зависимости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ситуации,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любого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количества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субстанций,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разрешенных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применению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соблюдении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порогового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уровня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концентрации,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например: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формотерола,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сальбутамола,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катина,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эфедрина,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метилэфе-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дрина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псевдоэфедрина,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сочетании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диуретиком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или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маскирующим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агентом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(за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исключением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местного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офталь-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мологического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применения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ингибиторов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карбоангидразы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местного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введения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фелипрессина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дентальной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ане-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стезии),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будет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считаться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неблагоприятным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результатом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анализа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(AAF)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если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спортсмена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нет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одобренного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еше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75" i="1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8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90" i="1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й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дополнение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разрешению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терапевтическое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86105" y="605306"/>
            <a:ext cx="192595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М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ОДЫ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1035060"/>
            <a:ext cx="404241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702" y="1679726"/>
            <a:ext cx="434213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я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Особым,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исключением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методов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M2.2,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которые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9796" y="2781782"/>
            <a:ext cx="4615180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M1.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МАНИПУЛЯЦИИ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КРОВЬЮ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ЕЕ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КОМПОНЕНТАМИ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702" y="3183902"/>
            <a:ext cx="232664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4702" y="3613670"/>
            <a:ext cx="434149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6065" marR="5080" indent="-254000">
              <a:lnSpc>
                <a:spcPct val="100699"/>
              </a:lnSpc>
              <a:spcBef>
                <a:spcPts val="95"/>
              </a:spcBef>
            </a:pP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1.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Первичное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повторное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введение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любого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количества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логичной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крови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препаратов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красных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клеток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крови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24702" y="4688090"/>
            <a:ext cx="4342130" cy="1744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6065" marR="6350" indent="-254000">
              <a:lnSpc>
                <a:spcPct val="100699"/>
              </a:lnSpc>
              <a:spcBef>
                <a:spcPts val="95"/>
              </a:spcBef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algn="just" marL="266065">
              <a:lnSpc>
                <a:spcPct val="100000"/>
              </a:lnSpc>
              <a:spcBef>
                <a:spcPts val="15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 algn="just" marL="266065" marR="5080">
              <a:lnSpc>
                <a:spcPct val="100699"/>
              </a:lnSpc>
            </a:pP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13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вокселотор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модифицированные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препараты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гемоглоби- </a:t>
            </a:r>
            <a:r>
              <a:rPr dirty="0" sz="1400" spc="-4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на,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заменители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крови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основе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гемоглобина,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микроинкапсулированный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гемоглобин,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исключением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введения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дополнительного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кислорода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путем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ингаляции.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24702" y="6622050"/>
            <a:ext cx="4340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3.</a:t>
            </a:r>
            <a:r>
              <a:rPr dirty="0" sz="1400" spc="4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Любые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формы</a:t>
            </a:r>
            <a:r>
              <a:rPr dirty="0" sz="1400" spc="-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внутрисосудистых</a:t>
            </a:r>
            <a:r>
              <a:rPr dirty="0" sz="1400" spc="-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манипуляций</a:t>
            </a:r>
            <a:r>
              <a:rPr dirty="0" sz="1400" spc="-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кровью</a:t>
            </a:r>
            <a:r>
              <a:rPr dirty="0" sz="1400" spc="-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9809" y="1181150"/>
            <a:ext cx="5330190" cy="1949450"/>
          </a:xfrm>
          <a:custGeom>
            <a:avLst/>
            <a:gdLst/>
            <a:ahLst/>
            <a:cxnLst/>
            <a:rect l="l" t="t" r="r" b="b"/>
            <a:pathLst>
              <a:path w="5330190" h="1949450">
                <a:moveTo>
                  <a:pt x="5329783" y="0"/>
                </a:moveTo>
                <a:lnTo>
                  <a:pt x="0" y="0"/>
                </a:lnTo>
                <a:lnTo>
                  <a:pt x="0" y="1949196"/>
                </a:lnTo>
                <a:lnTo>
                  <a:pt x="5329783" y="1949196"/>
                </a:lnTo>
                <a:lnTo>
                  <a:pt x="532978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32942"/>
            <a:ext cx="4403090" cy="215265"/>
          </a:xfrm>
          <a:custGeom>
            <a:avLst/>
            <a:gdLst/>
            <a:ahLst/>
            <a:cxnLst/>
            <a:rect l="l" t="t" r="r" b="b"/>
            <a:pathLst>
              <a:path w="4403090" h="215265">
                <a:moveTo>
                  <a:pt x="0" y="214883"/>
                </a:moveTo>
                <a:lnTo>
                  <a:pt x="4402467" y="214883"/>
                </a:lnTo>
                <a:lnTo>
                  <a:pt x="4402467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4285982"/>
            <a:ext cx="3393440" cy="215265"/>
          </a:xfrm>
          <a:custGeom>
            <a:avLst/>
            <a:gdLst/>
            <a:ahLst/>
            <a:cxnLst/>
            <a:rect l="l" t="t" r="r" b="b"/>
            <a:pathLst>
              <a:path w="3393440" h="215264">
                <a:moveTo>
                  <a:pt x="0" y="214883"/>
                </a:moveTo>
                <a:lnTo>
                  <a:pt x="3393249" y="214883"/>
                </a:lnTo>
                <a:lnTo>
                  <a:pt x="3393249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4898" y="605306"/>
            <a:ext cx="381762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204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97" y="1035072"/>
            <a:ext cx="4340860" cy="6042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266065" marR="5080" indent="-254000">
              <a:lnSpc>
                <a:spcPct val="100699"/>
              </a:lnSpc>
              <a:buFont typeface="Trebuchet MS"/>
              <a:buAutoNum type="arabicPeriod"/>
              <a:tabLst>
                <a:tab pos="266700" algn="l"/>
              </a:tabLst>
            </a:pP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6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2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95" i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ных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рамках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процедуры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допинг-контроля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проб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целью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нарушения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их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целостности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подлинности.</a:t>
            </a:r>
            <a:endParaRPr sz="1400">
              <a:latin typeface="Trebuchet MS"/>
              <a:cs typeface="Trebuchet MS"/>
            </a:endParaRPr>
          </a:p>
          <a:p>
            <a:pPr algn="just" marL="266065">
              <a:lnSpc>
                <a:spcPct val="100000"/>
              </a:lnSpc>
              <a:spcBef>
                <a:spcPts val="15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 algn="just" marL="266065" marR="5080">
              <a:lnSpc>
                <a:spcPct val="100699"/>
              </a:lnSpc>
            </a:pP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Действия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подмене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пробы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и/или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изменению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свойств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целью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затруднения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анализа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(например,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добавление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266065" marR="5080" indent="-254000">
              <a:lnSpc>
                <a:spcPct val="100699"/>
              </a:lnSpc>
              <a:spcBef>
                <a:spcPts val="5"/>
              </a:spcBef>
              <a:buFont typeface="Trebuchet MS"/>
              <a:buAutoNum type="arabicPeriod" startAt="2"/>
              <a:tabLst>
                <a:tab pos="2667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Внутривенные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инфузии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и/или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инъекции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объеме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более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100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мл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течение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12-часового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периода,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исключением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случаев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стационарного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хирургических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процедур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проведении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клинической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диагностики.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3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2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Запрещены,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способные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улучшить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спортивные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результаты: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266065" marR="5080" indent="-254000">
              <a:lnSpc>
                <a:spcPct val="100699"/>
              </a:lnSpc>
              <a:buFont typeface="Trebuchet MS"/>
              <a:buAutoNum type="arabicPeriod"/>
              <a:tabLst>
                <a:tab pos="2667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Использование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нуклеиновых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кислот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аналогов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нуклеи-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новых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кислот,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могут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изменять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последовательности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я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технологиями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редактирования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генов,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подавления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экс-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algn="just" marL="266065" marR="5080" indent="-254000">
              <a:lnSpc>
                <a:spcPct val="100699"/>
              </a:lnSpc>
              <a:buFont typeface="Trebuchet MS"/>
              <a:buAutoNum type="arabicPeriod"/>
              <a:tabLst>
                <a:tab pos="2667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837402" y="594029"/>
            <a:ext cx="665480" cy="445134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504"/>
              </a:lnSpc>
            </a:pPr>
            <a:r>
              <a:rPr dirty="0" sz="3850" spc="-120" b="1">
                <a:latin typeface="Trebuchet MS"/>
                <a:cs typeface="Trebuchet MS"/>
              </a:rPr>
              <a:t>S6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24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25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7710" y="605295"/>
            <a:ext cx="115760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ИМ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У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Л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Я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65" b="1">
                <a:solidFill>
                  <a:srgbClr val="51B848"/>
                </a:solidFill>
                <a:latin typeface="Trebuchet MS"/>
                <a:cs typeface="Trebuchet MS"/>
              </a:rPr>
              <a:t>ОРЫ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02" y="1249950"/>
            <a:ext cx="4341495" cy="28194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СОРЕВНОВАТЕЛЬНЫЙ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Особым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субстанциям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исключением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субстанций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классе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S6.A,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относятся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Особым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субстанциям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вызывающие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зависимость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разделе: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кокаин,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метилендиоксиметамфетамин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(МДМА/«экстази»)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715">
              <a:lnSpc>
                <a:spcPct val="100699"/>
              </a:lnSpc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стимуляторы,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включая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оптические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изо-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меры,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например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d-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l-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где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это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применимо: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29796" y="4285982"/>
            <a:ext cx="4855845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А: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Стимуляторы,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относящиеся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особым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субстанциям: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4688090"/>
            <a:ext cx="1516380" cy="2389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адрафинил;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амифеназол;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амфепрамон;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амфетамин;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амфетаминил;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бенфлуорекс;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бромантан;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клобензорекс;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кокаин;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кропропамид;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5721" y="4688090"/>
            <a:ext cx="1615440" cy="2389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кротетамид;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лиздексамфетамин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мезокарб;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мефенорекс;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мефентермин;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модафинил;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норфенфлурамин;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прениламин;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пролинтан;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903" y="605306"/>
            <a:ext cx="1369060" cy="1099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фенетиллин;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фенкамин;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фенпропорекс;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фентермин;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5912" y="605306"/>
            <a:ext cx="1985010" cy="885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фенфлурамин;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)]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фурфенорекс.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566898"/>
            <a:ext cx="4723130" cy="215265"/>
          </a:xfrm>
          <a:custGeom>
            <a:avLst/>
            <a:gdLst/>
            <a:ahLst/>
            <a:cxnLst/>
            <a:rect l="l" t="t" r="r" b="b"/>
            <a:pathLst>
              <a:path w="4723130" h="215264">
                <a:moveTo>
                  <a:pt x="0" y="214883"/>
                </a:moveTo>
                <a:lnTo>
                  <a:pt x="4722825" y="214883"/>
                </a:lnTo>
                <a:lnTo>
                  <a:pt x="4722825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4903" y="1894598"/>
            <a:ext cx="434149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Стимуляторы,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перечисленные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разделе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явном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виде,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относятся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Особым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субстанциям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27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903" y="2539252"/>
            <a:ext cx="413766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903" y="2969018"/>
            <a:ext cx="22802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903" y="3398786"/>
            <a:ext cx="2105660" cy="3678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17145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3-Methylhexan-2-amine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(1,2-диметилпентиламин);</a:t>
            </a:r>
            <a:endParaRPr sz="1400">
              <a:latin typeface="Trebuchet MS"/>
              <a:cs typeface="Trebuchet MS"/>
            </a:endParaRPr>
          </a:p>
          <a:p>
            <a:pPr marL="164465" marR="24447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4-Methylhexan-2-amine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(метилгексанамин,</a:t>
            </a:r>
            <a:endParaRPr sz="1400">
              <a:latin typeface="Trebuchet MS"/>
              <a:cs typeface="Trebuchet MS"/>
            </a:endParaRPr>
          </a:p>
          <a:p>
            <a:pPr marL="164465" marR="5080">
              <a:lnSpc>
                <a:spcPct val="100699"/>
              </a:lnSpc>
            </a:pP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DMAA);</a:t>
            </a:r>
            <a:endParaRPr sz="1400">
              <a:latin typeface="Trebuchet MS"/>
              <a:cs typeface="Trebuchet MS"/>
            </a:endParaRPr>
          </a:p>
          <a:p>
            <a:pPr marL="164465" marR="10985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4-Methylpentan-2-amine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(1,3-диметилбутиламин);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4-фторметилфенидат;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5-Methylhexan-2-amine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(1,4-диметилпентиламин,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DMAA);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бензфетамин;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гептаминол;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5912" y="3398794"/>
            <a:ext cx="2098675" cy="367855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110"/>
              </a:spcBef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рагидроксиамфетамин);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ламфетамин);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изометептен;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катин**;</a:t>
            </a:r>
            <a:endParaRPr sz="1400">
              <a:latin typeface="Trebuchet MS"/>
              <a:cs typeface="Trebuchet MS"/>
            </a:endParaRPr>
          </a:p>
          <a:p>
            <a:pPr marL="164465" marR="6540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валерофенон;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левметамфетамин;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меклофеноксат;</a:t>
            </a:r>
            <a:endParaRPr sz="1400">
              <a:latin typeface="Trebuchet MS"/>
              <a:cs typeface="Trebuchet MS"/>
            </a:endParaRPr>
          </a:p>
          <a:p>
            <a:pPr marL="164465" marR="12446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тамин;</a:t>
            </a:r>
            <a:endParaRPr sz="1400">
              <a:latin typeface="Trebuchet MS"/>
              <a:cs typeface="Trebuchet MS"/>
            </a:endParaRPr>
          </a:p>
          <a:p>
            <a:pPr marL="164465" marR="15176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[((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±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yl)-2-(piperidin-2-yl)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acetate];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02" y="605306"/>
            <a:ext cx="2118995" cy="367855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метилфенидат;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метилэфедрин***;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никетамид;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норфенефрин;</a:t>
            </a:r>
            <a:endParaRPr sz="1400">
              <a:latin typeface="Trebuchet MS"/>
              <a:cs typeface="Trebuchet MS"/>
            </a:endParaRPr>
          </a:p>
          <a:p>
            <a:pPr marL="164465" marR="635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рин);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силамин);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октопамин;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пемолин;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пентетразол;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пропилгекседрин;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псевдоэфедрин*****;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селегилин;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сибутрамин;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солриамфетол;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стрихнин;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5721" y="605306"/>
            <a:ext cx="1986914" cy="3678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5080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диоксиамфетамин);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туаминогептан;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фампрофазон;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фенбутразат;</a:t>
            </a:r>
            <a:endParaRPr sz="1400">
              <a:latin typeface="Trebuchet MS"/>
              <a:cs typeface="Trebuchet MS"/>
            </a:endParaRPr>
          </a:p>
          <a:p>
            <a:pPr marL="164465" marR="26987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производные;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фенкамфамин;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фенметразин;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фенпрометамин;</a:t>
            </a:r>
            <a:endParaRPr sz="1400">
              <a:latin typeface="Trebuchet MS"/>
              <a:cs typeface="Trebuchet MS"/>
            </a:endParaRPr>
          </a:p>
          <a:p>
            <a:pPr marL="164465" marR="64643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175">
                <a:solidFill>
                  <a:srgbClr val="231F20"/>
                </a:solidFill>
                <a:latin typeface="Trebuchet MS"/>
                <a:cs typeface="Trebuchet MS"/>
              </a:rPr>
              <a:t>***</a:t>
            </a:r>
            <a:r>
              <a:rPr dirty="0" sz="1400" spc="170">
                <a:solidFill>
                  <a:srgbClr val="231F20"/>
                </a:solidFill>
                <a:latin typeface="Trebuchet MS"/>
                <a:cs typeface="Trebuchet MS"/>
              </a:rPr>
              <a:t>* </a:t>
            </a:r>
            <a:r>
              <a:rPr dirty="0" sz="1400" spc="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(адреналин);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этамиван;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этиламфетамин;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этилфенидат;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этилэфрин;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эфедрин***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4473206"/>
            <a:ext cx="434149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другие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подобной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химической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структурой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или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9796" y="5145506"/>
            <a:ext cx="2080260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4702" y="5547638"/>
            <a:ext cx="4342130" cy="1529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Клонидин;</a:t>
            </a:r>
            <a:endParaRPr sz="1400">
              <a:latin typeface="Trebuchet MS"/>
              <a:cs typeface="Trebuchet MS"/>
            </a:endParaRPr>
          </a:p>
          <a:p>
            <a:pPr algn="just"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Производные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имидазолина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дерматологического,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зального,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ушного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офтальмологического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применения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даназолин,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нафазолин,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оксиметазолин,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ксилометазолин,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тетризолин)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стимуляторы,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включенные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Программу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мо-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202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175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9809" y="1610054"/>
            <a:ext cx="5330190" cy="1294765"/>
          </a:xfrm>
          <a:custGeom>
            <a:avLst/>
            <a:gdLst/>
            <a:ahLst/>
            <a:cxnLst/>
            <a:rect l="l" t="t" r="r" b="b"/>
            <a:pathLst>
              <a:path w="5330190" h="1294764">
                <a:moveTo>
                  <a:pt x="5329783" y="0"/>
                </a:moveTo>
                <a:lnTo>
                  <a:pt x="0" y="0"/>
                </a:lnTo>
                <a:lnTo>
                  <a:pt x="0" y="1294396"/>
                </a:lnTo>
                <a:lnTo>
                  <a:pt x="5329783" y="1294396"/>
                </a:lnTo>
                <a:lnTo>
                  <a:pt x="532978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4903" y="605306"/>
            <a:ext cx="4342130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95934" marR="5080" indent="-483870">
              <a:lnSpc>
                <a:spcPct val="100699"/>
              </a:lnSpc>
              <a:spcBef>
                <a:spcPts val="95"/>
              </a:spcBef>
            </a:pPr>
            <a:r>
              <a:rPr dirty="0" sz="1400" spc="204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r>
              <a:rPr dirty="0" sz="140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Бупропион,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кофеин,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никотин,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фенилэфрин,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фенил-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пропаноламин,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пипрадрол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синефрин: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эти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субстан-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202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29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90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903" y="1679726"/>
            <a:ext cx="4342765" cy="1744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95934" marR="5080" indent="-483870">
              <a:lnSpc>
                <a:spcPct val="100699"/>
              </a:lnSpc>
              <a:spcBef>
                <a:spcPts val="95"/>
              </a:spcBef>
            </a:pPr>
            <a:r>
              <a:rPr dirty="0" sz="1400" spc="170">
                <a:solidFill>
                  <a:srgbClr val="231F20"/>
                </a:solidFill>
                <a:latin typeface="Trebuchet MS"/>
                <a:cs typeface="Trebuchet MS"/>
              </a:rPr>
              <a:t>**</a:t>
            </a:r>
            <a:r>
              <a:rPr dirty="0" sz="1400" spc="170">
                <a:solidFill>
                  <a:srgbClr val="231F20"/>
                </a:solidFill>
                <a:latin typeface="Times New Roman"/>
                <a:cs typeface="Times New Roman"/>
              </a:rPr>
              <a:t>     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 </a:t>
            </a:r>
            <a:r>
              <a:rPr dirty="0" sz="14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90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495934" marR="6985" indent="-483870">
              <a:lnSpc>
                <a:spcPct val="100699"/>
              </a:lnSpc>
            </a:pPr>
            <a:r>
              <a:rPr dirty="0" sz="1400" spc="175">
                <a:solidFill>
                  <a:srgbClr val="231F20"/>
                </a:solidFill>
                <a:latin typeface="Trebuchet MS"/>
                <a:cs typeface="Trebuchet MS"/>
              </a:rPr>
              <a:t>**</a:t>
            </a:r>
            <a:r>
              <a:rPr dirty="0" sz="1400" spc="19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  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903" y="3613670"/>
            <a:ext cx="37973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175">
                <a:solidFill>
                  <a:srgbClr val="231F20"/>
                </a:solidFill>
                <a:latin typeface="Trebuchet MS"/>
                <a:cs typeface="Trebuchet MS"/>
              </a:rPr>
              <a:t>***</a:t>
            </a:r>
            <a:r>
              <a:rPr dirty="0" sz="1400" spc="20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8391" y="3613670"/>
            <a:ext cx="385889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ское)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либо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применении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сочетании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местными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анестетиками.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903" y="4688087"/>
            <a:ext cx="4340225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90855" marR="5080" indent="-478790">
              <a:lnSpc>
                <a:spcPct val="100699"/>
              </a:lnSpc>
              <a:spcBef>
                <a:spcPts val="95"/>
              </a:spcBef>
            </a:pPr>
            <a:r>
              <a:rPr dirty="0" sz="1400" spc="175">
                <a:solidFill>
                  <a:srgbClr val="231F20"/>
                </a:solidFill>
                <a:latin typeface="Trebuchet MS"/>
                <a:cs typeface="Trebuchet MS"/>
              </a:rPr>
              <a:t>*****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Псевдоэфедрин: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попадает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категорию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запрещенных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субстанций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если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концентрация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моче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превышает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15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37402" y="594029"/>
            <a:ext cx="665480" cy="432434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04"/>
              </a:lnSpc>
            </a:pPr>
            <a:r>
              <a:rPr dirty="0" sz="3850" spc="-120" b="1">
                <a:latin typeface="Trebuchet MS"/>
                <a:cs typeface="Trebuchet MS"/>
              </a:rPr>
              <a:t>S7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4889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28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4904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29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7710" y="605295"/>
            <a:ext cx="96520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НАРК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ИКИ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699" y="1249948"/>
            <a:ext cx="4340860" cy="2174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СОРЕВНОВАТЕЛЬНЫЙ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5080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5080">
              <a:lnSpc>
                <a:spcPct val="100699"/>
              </a:lnSpc>
            </a:pP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вызывающие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зависимость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разделе: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8255">
              <a:lnSpc>
                <a:spcPct val="100699"/>
              </a:lnSpc>
            </a:pP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оптические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изомеры,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например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-,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где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это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применимо: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3613670"/>
            <a:ext cx="1738630" cy="1529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бупренорфин;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декстроморамид;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гидроморфон;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метадон;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морфин;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никоморфин;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5721" y="3613670"/>
            <a:ext cx="1278890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оксикодон;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оксиморфон;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пентазоцин;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петидин;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производные.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603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9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145506"/>
            <a:ext cx="2080260" cy="215265"/>
          </a:xfrm>
          <a:custGeom>
            <a:avLst/>
            <a:gdLst/>
            <a:ahLst/>
            <a:cxnLst/>
            <a:rect l="l" t="t" r="r" b="b"/>
            <a:pathLst>
              <a:path w="2080260" h="215264">
                <a:moveTo>
                  <a:pt x="0" y="214883"/>
                </a:moveTo>
                <a:lnTo>
                  <a:pt x="2079790" y="214883"/>
                </a:lnTo>
                <a:lnTo>
                  <a:pt x="2079790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7593" y="594029"/>
            <a:ext cx="665480" cy="442595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85"/>
              </a:lnSpc>
            </a:pPr>
            <a:r>
              <a:rPr dirty="0" sz="3850" spc="-120" b="1">
                <a:latin typeface="Trebuchet MS"/>
                <a:cs typeface="Trebuchet MS"/>
              </a:rPr>
              <a:t>S8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7903" y="605295"/>
            <a:ext cx="137604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КАННАБИНОИДЫ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1171000"/>
            <a:ext cx="5334000" cy="1746250"/>
          </a:xfrm>
          <a:prstGeom prst="rect">
            <a:avLst/>
          </a:prstGeom>
          <a:solidFill>
            <a:srgbClr val="E6E7E8"/>
          </a:solidFill>
        </p:spPr>
        <p:txBody>
          <a:bodyPr wrap="square" lIns="0" tIns="92710" rIns="0" bIns="0" rtlCol="0" vert="horz">
            <a:spAutoFit/>
          </a:bodyPr>
          <a:lstStyle/>
          <a:p>
            <a:pPr marL="507365">
              <a:lnSpc>
                <a:spcPct val="100000"/>
              </a:lnSpc>
              <a:spcBef>
                <a:spcPts val="73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СОРЕВНОВАТЕЛЬНЫЙ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507365" marR="502920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507365" marR="502920">
              <a:lnSpc>
                <a:spcPct val="100699"/>
              </a:lnSpc>
              <a:spcBef>
                <a:spcPts val="5"/>
              </a:spcBef>
            </a:pP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вызывающие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зависимость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разделе: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903" y="2969028"/>
            <a:ext cx="433959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природные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синтетические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каннабиноиды,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например: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903" y="3613670"/>
            <a:ext cx="4126229" cy="1099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Каннабис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(гашиш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марихуана)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продукты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каннабиса</a:t>
            </a:r>
            <a:endParaRPr sz="1400">
              <a:latin typeface="Trebuchet MS"/>
              <a:cs typeface="Trebuchet MS"/>
            </a:endParaRPr>
          </a:p>
          <a:p>
            <a:pPr marL="164465" marR="8763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ы 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(ТГК)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Синтетические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каннабиноиды,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имитирующие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эффекты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ТГК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903" y="5117859"/>
            <a:ext cx="14947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903" y="5547638"/>
            <a:ext cx="119951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837402" y="594029"/>
            <a:ext cx="665480" cy="445134"/>
          </a:xfrm>
          <a:prstGeom prst="rect">
            <a:avLst/>
          </a:prstGeom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504"/>
              </a:lnSpc>
            </a:pPr>
            <a:r>
              <a:rPr dirty="0" sz="3850" spc="-120" b="1">
                <a:solidFill>
                  <a:srgbClr val="FFFFFF"/>
                </a:solidFill>
                <a:latin typeface="Trebuchet MS"/>
                <a:cs typeface="Trebuchet MS"/>
              </a:rPr>
              <a:t>S9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30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31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7710" y="605295"/>
            <a:ext cx="16478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ГЛЮКОКОРТИКОИДЫ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3568" y="1171000"/>
            <a:ext cx="5326380" cy="107124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92710" rIns="0" bIns="0" rtlCol="0" vert="horz">
            <a:spAutoFit/>
          </a:bodyPr>
          <a:lstStyle/>
          <a:p>
            <a:pPr marL="503555">
              <a:lnSpc>
                <a:spcPct val="100000"/>
              </a:lnSpc>
              <a:spcBef>
                <a:spcPts val="73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СОРЕВНОВАТЕЛЬНЫЙ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503555" marR="499109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702" y="2324379"/>
            <a:ext cx="434022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вв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ъ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екционным,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пероральным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[в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том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числе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оромукозальным,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(например,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буккальным,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гингивальным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сублингвальным)]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4702" y="3398783"/>
            <a:ext cx="22802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24702" y="3828567"/>
            <a:ext cx="1605280" cy="1744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беклометазон;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бетаметазон;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будесонид;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гидрокортизон;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дексаметазон;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дефлазакорт;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кортизон;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метилпреднизолон;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5721" y="3828567"/>
            <a:ext cx="2068830" cy="1744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мометазон;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преднизолон;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преднизон;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циклесонид;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флунизолид;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флуокортолон;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флутиказон.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24702" y="5762523"/>
            <a:ext cx="4342765" cy="1099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вв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ное: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дентально-интраканальное,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дерматологическое,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интра-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х 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8473"/>
            <a:ext cx="5330190" cy="1068705"/>
          </a:xfrm>
          <a:custGeom>
            <a:avLst/>
            <a:gdLst/>
            <a:ahLst/>
            <a:cxnLst/>
            <a:rect l="l" t="t" r="r" b="b"/>
            <a:pathLst>
              <a:path w="5330190" h="1068705">
                <a:moveTo>
                  <a:pt x="5329809" y="0"/>
                </a:moveTo>
                <a:lnTo>
                  <a:pt x="0" y="0"/>
                </a:lnTo>
                <a:lnTo>
                  <a:pt x="0" y="1068491"/>
                </a:lnTo>
                <a:lnTo>
                  <a:pt x="5329809" y="1068491"/>
                </a:lnTo>
                <a:lnTo>
                  <a:pt x="5329809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7603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9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7593" y="594029"/>
            <a:ext cx="665480" cy="432434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04"/>
              </a:lnSpc>
            </a:pPr>
            <a:r>
              <a:rPr dirty="0" sz="3850" spc="-105" b="1">
                <a:latin typeface="Trebuchet MS"/>
                <a:cs typeface="Trebuchet MS"/>
              </a:rPr>
              <a:t>P1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32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33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8955" y="605295"/>
            <a:ext cx="140017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БЕТА-БЛОКАТОРЫ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903" y="1249959"/>
            <a:ext cx="327914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45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0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4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38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903" y="1679726"/>
            <a:ext cx="434086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903" y="2324379"/>
            <a:ext cx="4340225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Бета-блокаторы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только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следующих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видах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спорта,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также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вне-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выделенных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видах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спорта(*).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903" y="3183902"/>
            <a:ext cx="2003425" cy="26041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 marL="164465" marR="14541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2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2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д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х 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акробатика/хаф-пайп,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endParaRPr sz="1400">
              <a:latin typeface="Trebuchet MS"/>
              <a:cs typeface="Trebuchet MS"/>
            </a:endParaRPr>
          </a:p>
          <a:p>
            <a:pPr marL="164465">
              <a:lnSpc>
                <a:spcPct val="100000"/>
              </a:lnSpc>
              <a:spcBef>
                <a:spcPts val="10"/>
              </a:spcBef>
            </a:pP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биг-эйр)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2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5912" y="3183902"/>
            <a:ext cx="2071370" cy="1529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5080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2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19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мишеням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SS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2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19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335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19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906" y="5977392"/>
            <a:ext cx="3916679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190">
                <a:solidFill>
                  <a:srgbClr val="231F20"/>
                </a:solidFill>
                <a:latin typeface="Trebuchet MS"/>
                <a:cs typeface="Trebuchet MS"/>
              </a:rPr>
              <a:t>*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15" y="605292"/>
            <a:ext cx="22802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702" y="1035062"/>
            <a:ext cx="1096010" cy="1529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алпренолол;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атенолол;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ацебутолол;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бетаксолол;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бисопролол;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бунолол;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карведилол;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98715" y="1035062"/>
            <a:ext cx="1262380" cy="1529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картеолол;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лабеталол;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метипранолол;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метопролол;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надолол;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небиволол;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окспренолол;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72728" y="1035062"/>
            <a:ext cx="1186180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пиндолол;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соталол;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тимолол;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целипролол;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эсмолол.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7593" y="576122"/>
            <a:ext cx="4314825" cy="462915"/>
            <a:chOff x="507593" y="576122"/>
            <a:chExt cx="4314825" cy="462915"/>
          </a:xfrm>
        </p:grpSpPr>
        <p:sp>
          <p:nvSpPr>
            <p:cNvPr id="3" name="object 3"/>
            <p:cNvSpPr/>
            <p:nvPr/>
          </p:nvSpPr>
          <p:spPr>
            <a:xfrm>
              <a:off x="507593" y="587266"/>
              <a:ext cx="665480" cy="452120"/>
            </a:xfrm>
            <a:custGeom>
              <a:avLst/>
              <a:gdLst/>
              <a:ahLst/>
              <a:cxnLst/>
              <a:rect l="l" t="t" r="r" b="b"/>
              <a:pathLst>
                <a:path w="665480" h="452119">
                  <a:moveTo>
                    <a:pt x="664959" y="0"/>
                  </a:moveTo>
                  <a:lnTo>
                    <a:pt x="0" y="0"/>
                  </a:lnTo>
                  <a:lnTo>
                    <a:pt x="0" y="451758"/>
                  </a:lnTo>
                  <a:lnTo>
                    <a:pt x="664959" y="451758"/>
                  </a:lnTo>
                  <a:lnTo>
                    <a:pt x="664959" y="0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07603" y="585075"/>
              <a:ext cx="4314825" cy="0"/>
            </a:xfrm>
            <a:custGeom>
              <a:avLst/>
              <a:gdLst/>
              <a:ahLst/>
              <a:cxnLst/>
              <a:rect l="l" t="t" r="r" b="b"/>
              <a:pathLst>
                <a:path w="4314825" h="0">
                  <a:moveTo>
                    <a:pt x="0" y="0"/>
                  </a:moveTo>
                  <a:lnTo>
                    <a:pt x="4314599" y="0"/>
                  </a:lnTo>
                </a:path>
              </a:pathLst>
            </a:custGeom>
            <a:ln w="17907">
              <a:solidFill>
                <a:srgbClr val="51B8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256297" y="605306"/>
            <a:ext cx="110363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ПРЕДМ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50" b="1">
                <a:solidFill>
                  <a:srgbClr val="51B848"/>
                </a:solidFill>
                <a:latin typeface="Trebuchet MS"/>
                <a:cs typeface="Trebuchet MS"/>
              </a:rPr>
              <a:t>НЫЙ </a:t>
            </a:r>
            <a:r>
              <a:rPr dirty="0" sz="1400" spc="-2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30" b="1">
                <a:solidFill>
                  <a:srgbClr val="51B848"/>
                </a:solidFill>
                <a:latin typeface="Trebuchet MS"/>
                <a:cs typeface="Trebuchet MS"/>
              </a:rPr>
              <a:t>УКАЗАТЕЛЬ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34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35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903" y="1249959"/>
            <a:ext cx="434149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методы,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упомянутые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этом </a:t>
            </a:r>
            <a:r>
              <a:rPr dirty="0" sz="1400" spc="-40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документе.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5733" y="2784169"/>
            <a:ext cx="882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5733" y="3315461"/>
            <a:ext cx="882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5733" y="3846753"/>
            <a:ext cx="882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3807" y="5255628"/>
            <a:ext cx="15049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3807" y="5643650"/>
            <a:ext cx="15049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74303" y="6031686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3807" y="6419717"/>
            <a:ext cx="15049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898" y="2640913"/>
            <a:ext cx="1929130" cy="43427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35"/>
              </a:lnSpc>
              <a:spcBef>
                <a:spcPts val="135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1-Андростендион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  <a:spcBef>
                <a:spcPts val="790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1-Андростерон</a:t>
            </a:r>
            <a:endParaRPr sz="950">
              <a:latin typeface="Trebuchet MS"/>
              <a:cs typeface="Trebuchet MS"/>
            </a:endParaRPr>
          </a:p>
          <a:p>
            <a:pPr marL="12700" marR="188595">
              <a:lnSpc>
                <a:spcPts val="1130"/>
              </a:lnSpc>
              <a:spcBef>
                <a:spcPts val="4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one)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  <a:spcBef>
                <a:spcPts val="745"/>
              </a:spcBef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1-Тестостерон</a:t>
            </a:r>
            <a:endParaRPr sz="950">
              <a:latin typeface="Trebuchet MS"/>
              <a:cs typeface="Trebuchet MS"/>
            </a:endParaRPr>
          </a:p>
          <a:p>
            <a:pPr marL="12700" marR="210185">
              <a:lnSpc>
                <a:spcPts val="1130"/>
              </a:lnSpc>
              <a:spcBef>
                <a:spcPts val="4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-h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oxy-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1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-and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ost-1-en-3- </a:t>
            </a:r>
            <a:r>
              <a:rPr dirty="0" sz="9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one)</a:t>
            </a:r>
            <a:endParaRPr sz="950">
              <a:latin typeface="Trebuchet MS"/>
              <a:cs typeface="Trebuchet MS"/>
            </a:endParaRPr>
          </a:p>
          <a:p>
            <a:pPr marL="118745" indent="-106680">
              <a:lnSpc>
                <a:spcPts val="1135"/>
              </a:lnSpc>
              <a:spcBef>
                <a:spcPts val="750"/>
              </a:spcBef>
              <a:buSzPct val="89473"/>
              <a:buAutoNum type="arabicPlain"/>
              <a:tabLst>
                <a:tab pos="119380" algn="l"/>
              </a:tabLst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Эпиандростерон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ts val="1130"/>
              </a:lnSpc>
              <a:spcBef>
                <a:spcPts val="40"/>
              </a:spcBef>
              <a:tabLst>
                <a:tab pos="1852930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(3</a:t>
            </a:r>
            <a:r>
              <a:rPr dirty="0" sz="950" spc="-3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950" spc="-3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-androst-1-ene-17-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ts val="1930"/>
              </a:lnSpc>
              <a:spcBef>
                <a:spcPts val="155"/>
              </a:spcBef>
            </a:pPr>
            <a:r>
              <a:rPr dirty="0" sz="950" spc="-35">
                <a:latin typeface="Trebuchet MS"/>
                <a:cs typeface="Trebuchet MS"/>
              </a:rPr>
              <a:t>1</a:t>
            </a:r>
            <a:r>
              <a:rPr dirty="0" sz="950" spc="-195">
                <a:latin typeface="Trebuchet MS"/>
                <a:cs typeface="Trebuchet MS"/>
              </a:rPr>
              <a:t>,</a:t>
            </a:r>
            <a:r>
              <a:rPr dirty="0" sz="950" spc="-30">
                <a:latin typeface="Trebuchet MS"/>
                <a:cs typeface="Trebuchet MS"/>
              </a:rPr>
              <a:t>3</a:t>
            </a:r>
            <a:r>
              <a:rPr dirty="0" sz="950" spc="-30">
                <a:latin typeface="Trebuchet MS"/>
                <a:cs typeface="Trebuchet MS"/>
              </a:rPr>
              <a:t>-</a:t>
            </a:r>
            <a:r>
              <a:rPr dirty="0" sz="950" spc="-90">
                <a:latin typeface="Trebuchet MS"/>
                <a:cs typeface="Trebuchet MS"/>
              </a:rPr>
              <a:t>д</a:t>
            </a:r>
            <a:r>
              <a:rPr dirty="0" sz="950" spc="-60">
                <a:latin typeface="Trebuchet MS"/>
                <a:cs typeface="Trebuchet MS"/>
              </a:rPr>
              <a:t>и</a:t>
            </a:r>
            <a:r>
              <a:rPr dirty="0" sz="950" spc="-110">
                <a:latin typeface="Trebuchet MS"/>
                <a:cs typeface="Trebuchet MS"/>
              </a:rPr>
              <a:t>м</a:t>
            </a:r>
            <a:r>
              <a:rPr dirty="0" sz="950" spc="-85">
                <a:latin typeface="Trebuchet MS"/>
                <a:cs typeface="Trebuchet MS"/>
              </a:rPr>
              <a:t>е</a:t>
            </a:r>
            <a:r>
              <a:rPr dirty="0" sz="950" spc="-85">
                <a:latin typeface="Trebuchet MS"/>
                <a:cs typeface="Trebuchet MS"/>
              </a:rPr>
              <a:t>т</a:t>
            </a:r>
            <a:r>
              <a:rPr dirty="0" sz="950" spc="-60">
                <a:latin typeface="Trebuchet MS"/>
                <a:cs typeface="Trebuchet MS"/>
              </a:rPr>
              <a:t>и</a:t>
            </a:r>
            <a:r>
              <a:rPr dirty="0" sz="950" spc="-95">
                <a:latin typeface="Trebuchet MS"/>
                <a:cs typeface="Trebuchet MS"/>
              </a:rPr>
              <a:t>л</a:t>
            </a:r>
            <a:r>
              <a:rPr dirty="0" sz="950" spc="-60">
                <a:latin typeface="Trebuchet MS"/>
                <a:cs typeface="Trebuchet MS"/>
              </a:rPr>
              <a:t>а</a:t>
            </a:r>
            <a:r>
              <a:rPr dirty="0" sz="950" spc="-110">
                <a:latin typeface="Trebuchet MS"/>
                <a:cs typeface="Trebuchet MS"/>
              </a:rPr>
              <a:t>м</a:t>
            </a:r>
            <a:r>
              <a:rPr dirty="0" sz="950" spc="-60">
                <a:latin typeface="Trebuchet MS"/>
                <a:cs typeface="Trebuchet MS"/>
              </a:rPr>
              <a:t>и</a:t>
            </a:r>
            <a:r>
              <a:rPr dirty="0" sz="950" spc="-95">
                <a:latin typeface="Trebuchet MS"/>
                <a:cs typeface="Trebuchet MS"/>
              </a:rPr>
              <a:t>л</a:t>
            </a:r>
            <a:r>
              <a:rPr dirty="0" sz="950" spc="-60">
                <a:latin typeface="Trebuchet MS"/>
                <a:cs typeface="Trebuchet MS"/>
              </a:rPr>
              <a:t>а</a:t>
            </a:r>
            <a:r>
              <a:rPr dirty="0" sz="950" spc="-110">
                <a:latin typeface="Trebuchet MS"/>
                <a:cs typeface="Trebuchet MS"/>
              </a:rPr>
              <a:t>м</a:t>
            </a:r>
            <a:r>
              <a:rPr dirty="0" sz="950" spc="-60">
                <a:latin typeface="Trebuchet MS"/>
                <a:cs typeface="Trebuchet MS"/>
              </a:rPr>
              <a:t>и</a:t>
            </a:r>
            <a:r>
              <a:rPr dirty="0" sz="950" spc="-30">
                <a:latin typeface="Trebuchet MS"/>
                <a:cs typeface="Trebuchet MS"/>
              </a:rPr>
              <a:t>н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rebuchet MS"/>
                <a:cs typeface="Trebuchet MS"/>
              </a:rPr>
              <a:t>(</a:t>
            </a:r>
            <a:r>
              <a:rPr dirty="0" sz="950" spc="-35">
                <a:latin typeface="Trebuchet MS"/>
                <a:cs typeface="Trebuchet MS"/>
              </a:rPr>
              <a:t>1</a:t>
            </a:r>
            <a:r>
              <a:rPr dirty="0" sz="950" spc="-195">
                <a:latin typeface="Trebuchet MS"/>
                <a:cs typeface="Trebuchet MS"/>
              </a:rPr>
              <a:t>,</a:t>
            </a:r>
            <a:r>
              <a:rPr dirty="0" sz="950" spc="-50">
                <a:latin typeface="Trebuchet MS"/>
                <a:cs typeface="Trebuchet MS"/>
              </a:rPr>
              <a:t>З</a:t>
            </a:r>
            <a:r>
              <a:rPr dirty="0" sz="950" spc="-60">
                <a:latin typeface="Times New Roman"/>
                <a:cs typeface="Times New Roman"/>
              </a:rPr>
              <a:t> </a:t>
            </a:r>
            <a:r>
              <a:rPr dirty="0" sz="950" spc="-60">
                <a:latin typeface="Trebuchet MS"/>
                <a:cs typeface="Trebuchet MS"/>
              </a:rPr>
              <a:t>D</a:t>
            </a:r>
            <a:r>
              <a:rPr dirty="0" sz="950" spc="-45">
                <a:latin typeface="Trebuchet MS"/>
                <a:cs typeface="Trebuchet MS"/>
              </a:rPr>
              <a:t>M</a:t>
            </a:r>
            <a:r>
              <a:rPr dirty="0" sz="950" spc="-40">
                <a:latin typeface="Trebuchet MS"/>
                <a:cs typeface="Trebuchet MS"/>
              </a:rPr>
              <a:t>AA</a:t>
            </a:r>
            <a:r>
              <a:rPr dirty="0" sz="950" spc="15">
                <a:latin typeface="Trebuchet MS"/>
                <a:cs typeface="Trebuchet MS"/>
              </a:rPr>
              <a:t>)</a:t>
            </a:r>
            <a:r>
              <a:rPr dirty="0" sz="950">
                <a:latin typeface="Times New Roman"/>
                <a:cs typeface="Times New Roman"/>
              </a:rPr>
              <a:t>    </a:t>
            </a:r>
            <a:r>
              <a:rPr dirty="0" sz="950" spc="5"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 </a:t>
            </a:r>
            <a:r>
              <a:rPr dirty="0" sz="950" spc="-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latin typeface="Trebuchet MS"/>
                <a:cs typeface="Trebuchet MS"/>
              </a:rPr>
              <a:t>1</a:t>
            </a:r>
            <a:r>
              <a:rPr dirty="0" sz="950" spc="-190">
                <a:latin typeface="Trebuchet MS"/>
                <a:cs typeface="Trebuchet MS"/>
              </a:rPr>
              <a:t>,</a:t>
            </a:r>
            <a:r>
              <a:rPr dirty="0" sz="950" spc="-25">
                <a:latin typeface="Trebuchet MS"/>
                <a:cs typeface="Trebuchet MS"/>
              </a:rPr>
              <a:t>4</a:t>
            </a:r>
            <a:r>
              <a:rPr dirty="0" sz="950" spc="-25">
                <a:latin typeface="Trebuchet MS"/>
                <a:cs typeface="Trebuchet MS"/>
              </a:rPr>
              <a:t>-</a:t>
            </a:r>
            <a:r>
              <a:rPr dirty="0" sz="950" spc="-85">
                <a:latin typeface="Trebuchet MS"/>
                <a:cs typeface="Trebuchet MS"/>
              </a:rPr>
              <a:t>д</a:t>
            </a:r>
            <a:r>
              <a:rPr dirty="0" sz="950" spc="-55">
                <a:latin typeface="Trebuchet MS"/>
                <a:cs typeface="Trebuchet MS"/>
              </a:rPr>
              <a:t>и</a:t>
            </a:r>
            <a:r>
              <a:rPr dirty="0" sz="950" spc="-105">
                <a:latin typeface="Trebuchet MS"/>
                <a:cs typeface="Trebuchet MS"/>
              </a:rPr>
              <a:t>м</a:t>
            </a:r>
            <a:r>
              <a:rPr dirty="0" sz="950" spc="-80">
                <a:latin typeface="Trebuchet MS"/>
                <a:cs typeface="Trebuchet MS"/>
              </a:rPr>
              <a:t>е</a:t>
            </a:r>
            <a:r>
              <a:rPr dirty="0" sz="950" spc="-80">
                <a:latin typeface="Trebuchet MS"/>
                <a:cs typeface="Trebuchet MS"/>
              </a:rPr>
              <a:t>т</a:t>
            </a:r>
            <a:r>
              <a:rPr dirty="0" sz="950" spc="-55">
                <a:latin typeface="Trebuchet MS"/>
                <a:cs typeface="Trebuchet MS"/>
              </a:rPr>
              <a:t>и</a:t>
            </a:r>
            <a:r>
              <a:rPr dirty="0" sz="950" spc="-90">
                <a:latin typeface="Trebuchet MS"/>
                <a:cs typeface="Trebuchet MS"/>
              </a:rPr>
              <a:t>л</a:t>
            </a:r>
            <a:r>
              <a:rPr dirty="0" sz="950" spc="-55">
                <a:latin typeface="Trebuchet MS"/>
                <a:cs typeface="Trebuchet MS"/>
              </a:rPr>
              <a:t>а</a:t>
            </a:r>
            <a:r>
              <a:rPr dirty="0" sz="950" spc="-105">
                <a:latin typeface="Trebuchet MS"/>
                <a:cs typeface="Trebuchet MS"/>
              </a:rPr>
              <a:t>м</a:t>
            </a:r>
            <a:r>
              <a:rPr dirty="0" sz="950" spc="-55">
                <a:latin typeface="Trebuchet MS"/>
                <a:cs typeface="Trebuchet MS"/>
              </a:rPr>
              <a:t>и</a:t>
            </a:r>
            <a:r>
              <a:rPr dirty="0" sz="950" spc="-90">
                <a:latin typeface="Trebuchet MS"/>
                <a:cs typeface="Trebuchet MS"/>
              </a:rPr>
              <a:t>л</a:t>
            </a:r>
            <a:r>
              <a:rPr dirty="0" sz="950" spc="-55">
                <a:latin typeface="Trebuchet MS"/>
                <a:cs typeface="Trebuchet MS"/>
              </a:rPr>
              <a:t>а</a:t>
            </a:r>
            <a:r>
              <a:rPr dirty="0" sz="950" spc="-105">
                <a:latin typeface="Trebuchet MS"/>
                <a:cs typeface="Trebuchet MS"/>
              </a:rPr>
              <a:t>м</a:t>
            </a:r>
            <a:r>
              <a:rPr dirty="0" sz="950" spc="-55">
                <a:latin typeface="Trebuchet MS"/>
                <a:cs typeface="Trebuchet MS"/>
              </a:rPr>
              <a:t>и</a:t>
            </a:r>
            <a:r>
              <a:rPr dirty="0" sz="950" spc="-30">
                <a:latin typeface="Trebuchet MS"/>
                <a:cs typeface="Trebuchet MS"/>
              </a:rPr>
              <a:t>н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rebuchet MS"/>
                <a:cs typeface="Trebuchet MS"/>
              </a:rPr>
              <a:t>(</a:t>
            </a:r>
            <a:r>
              <a:rPr dirty="0" sz="950" spc="-30">
                <a:latin typeface="Trebuchet MS"/>
                <a:cs typeface="Trebuchet MS"/>
              </a:rPr>
              <a:t>1</a:t>
            </a:r>
            <a:r>
              <a:rPr dirty="0" sz="950" spc="-190">
                <a:latin typeface="Trebuchet MS"/>
                <a:cs typeface="Trebuchet MS"/>
              </a:rPr>
              <a:t>,</a:t>
            </a:r>
            <a:r>
              <a:rPr dirty="0" sz="950" spc="-5">
                <a:latin typeface="Trebuchet MS"/>
                <a:cs typeface="Trebuchet MS"/>
              </a:rPr>
              <a:t>4</a:t>
            </a:r>
            <a:r>
              <a:rPr dirty="0" sz="950" spc="-55">
                <a:latin typeface="Times New Roman"/>
                <a:cs typeface="Times New Roman"/>
              </a:rPr>
              <a:t> </a:t>
            </a:r>
            <a:r>
              <a:rPr dirty="0" sz="950" spc="-55">
                <a:latin typeface="Trebuchet MS"/>
                <a:cs typeface="Trebuchet MS"/>
              </a:rPr>
              <a:t>D</a:t>
            </a:r>
            <a:r>
              <a:rPr dirty="0" sz="950" spc="-40">
                <a:latin typeface="Trebuchet MS"/>
                <a:cs typeface="Trebuchet MS"/>
              </a:rPr>
              <a:t>M</a:t>
            </a:r>
            <a:r>
              <a:rPr dirty="0" sz="950" spc="-35">
                <a:latin typeface="Trebuchet MS"/>
                <a:cs typeface="Trebuchet MS"/>
              </a:rPr>
              <a:t>AA</a:t>
            </a:r>
            <a:r>
              <a:rPr dirty="0" sz="950" spc="15">
                <a:latin typeface="Trebuchet MS"/>
                <a:cs typeface="Trebuchet MS"/>
              </a:rPr>
              <a:t>)</a:t>
            </a:r>
            <a:r>
              <a:rPr dirty="0" sz="950">
                <a:latin typeface="Times New Roman"/>
                <a:cs typeface="Times New Roman"/>
              </a:rPr>
              <a:t>   </a:t>
            </a:r>
            <a:r>
              <a:rPr dirty="0" sz="950" spc="55"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 </a:t>
            </a:r>
            <a:r>
              <a:rPr dirty="0" sz="950" spc="-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2-Aндростенол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925"/>
              </a:lnSpc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-androst-2-en-17-ol)</a:t>
            </a:r>
            <a:endParaRPr sz="950">
              <a:latin typeface="Trebuchet MS"/>
              <a:cs typeface="Trebuchet MS"/>
            </a:endParaRPr>
          </a:p>
          <a:p>
            <a:pPr marL="118745" indent="-106680">
              <a:lnSpc>
                <a:spcPts val="1135"/>
              </a:lnSpc>
              <a:spcBef>
                <a:spcPts val="790"/>
              </a:spcBef>
              <a:buSzPct val="89473"/>
              <a:buAutoNum type="arabicPlain" startAt="2"/>
              <a:tabLst>
                <a:tab pos="119380" algn="l"/>
              </a:tabLst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Андростенон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-androst-2-en-17-one)</a:t>
            </a:r>
            <a:endParaRPr sz="950">
              <a:latin typeface="Trebuchet MS"/>
              <a:cs typeface="Trebuchet MS"/>
            </a:endParaRPr>
          </a:p>
          <a:p>
            <a:pPr marL="12700" marR="605155">
              <a:lnSpc>
                <a:spcPts val="1130"/>
              </a:lnSpc>
              <a:spcBef>
                <a:spcPts val="835"/>
              </a:spcBef>
              <a:buSzPct val="89473"/>
              <a:buAutoNum type="arabicPlain" startAt="3"/>
              <a:tabLst>
                <a:tab pos="11938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Methylhexan-2-amine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  <a:spcBef>
                <a:spcPts val="745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3-Aндростенол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-androst-3-en-17-ol)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  <a:spcBef>
                <a:spcPts val="790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3-Aндростенон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1135"/>
              </a:lnSpc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-androst-3-en-17-one)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73807" y="6807747"/>
            <a:ext cx="15049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6001" y="2682658"/>
            <a:ext cx="1929130" cy="4210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4-Methylhexan-2-amine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5398" y="3070681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06001" y="3070683"/>
            <a:ext cx="1384300" cy="30956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(метилгексанамин)</a:t>
            </a:r>
            <a:endParaRPr sz="950">
              <a:latin typeface="Trebuchet MS"/>
              <a:cs typeface="Trebuchet MS"/>
            </a:endParaRPr>
          </a:p>
          <a:p>
            <a:pPr marL="12700" marR="125095">
              <a:lnSpc>
                <a:spcPts val="1130"/>
              </a:lnSpc>
              <a:spcBef>
                <a:spcPts val="835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e 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  <a:p>
            <a:pPr marL="12700" marR="287020">
              <a:lnSpc>
                <a:spcPts val="1930"/>
              </a:lnSpc>
              <a:spcBef>
                <a:spcPts val="155"/>
              </a:spcBef>
              <a:buSzPct val="89473"/>
              <a:buAutoNum type="arabicPlain" startAt="4"/>
              <a:tabLst>
                <a:tab pos="119380" algn="l"/>
              </a:tabLst>
            </a:pP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т </a:t>
            </a:r>
            <a:r>
              <a:rPr dirty="0" sz="9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5-Андростендион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ts val="93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(androst-5-ene-3,17-dione)</a:t>
            </a:r>
            <a:endParaRPr sz="950">
              <a:latin typeface="Trebuchet MS"/>
              <a:cs typeface="Trebuchet MS"/>
            </a:endParaRPr>
          </a:p>
          <a:p>
            <a:pPr marL="12700" marR="59690">
              <a:lnSpc>
                <a:spcPts val="1130"/>
              </a:lnSpc>
              <a:spcBef>
                <a:spcPts val="835"/>
              </a:spcBef>
              <a:buSzPct val="89473"/>
              <a:buAutoNum type="arabicPlain" startAt="5"/>
              <a:tabLst>
                <a:tab pos="11938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Methylhexan-2-amine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  <a:p>
            <a:pPr algn="just" marL="12700" marR="441325">
              <a:lnSpc>
                <a:spcPts val="1930"/>
              </a:lnSpc>
              <a:spcBef>
                <a:spcPts val="155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950" spc="-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950" spc="-3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7-Кето-ДГЭА</a:t>
            </a:r>
            <a:endParaRPr sz="950">
              <a:latin typeface="Trebuchet MS"/>
              <a:cs typeface="Trebuchet MS"/>
            </a:endParaRPr>
          </a:p>
          <a:p>
            <a:pPr marL="12700" marR="229870">
              <a:lnSpc>
                <a:spcPts val="1130"/>
              </a:lnSpc>
              <a:spcBef>
                <a:spcPts val="630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19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л 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(estr-4-ene-3,17-diol)</a:t>
            </a:r>
            <a:endParaRPr sz="950">
              <a:latin typeface="Trebuchet MS"/>
              <a:cs typeface="Trebuchet MS"/>
            </a:endParaRPr>
          </a:p>
          <a:p>
            <a:pPr marL="12700" marR="190500">
              <a:lnSpc>
                <a:spcPts val="1130"/>
              </a:lnSpc>
              <a:spcBef>
                <a:spcPts val="795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19-Норандростендион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5398" y="3458717"/>
            <a:ext cx="149860" cy="4210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6828" y="4091520"/>
            <a:ext cx="882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85398" y="4479556"/>
            <a:ext cx="149860" cy="9105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endParaRPr sz="950">
              <a:latin typeface="Trebuchet MS"/>
              <a:cs typeface="Trebuchet MS"/>
            </a:endParaRPr>
          </a:p>
          <a:p>
            <a:pPr marL="73660">
              <a:lnSpc>
                <a:spcPct val="100000"/>
              </a:lnSpc>
              <a:spcBef>
                <a:spcPts val="790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  <a:p>
            <a:pPr marL="73660">
              <a:lnSpc>
                <a:spcPct val="100000"/>
              </a:lnSpc>
              <a:spcBef>
                <a:spcPts val="785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  <a:p>
            <a:pPr marL="73660">
              <a:lnSpc>
                <a:spcPct val="100000"/>
              </a:lnSpc>
              <a:spcBef>
                <a:spcPts val="790"/>
              </a:spcBef>
            </a:pP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05998" y="6123064"/>
            <a:ext cx="1748155" cy="828040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950" spc="-95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endParaRPr sz="1950">
              <a:latin typeface="Trebuchet MS"/>
              <a:cs typeface="Trebuchet MS"/>
            </a:endParaRPr>
          </a:p>
          <a:p>
            <a:pPr marL="12700" marR="5080">
              <a:lnSpc>
                <a:spcPts val="1130"/>
              </a:lnSpc>
              <a:spcBef>
                <a:spcPts val="630"/>
              </a:spcBef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восстановления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85398" y="6775039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24702" y="503808"/>
            <a:ext cx="1929130" cy="56388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180"/>
              </a:spcBef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24702" y="1035096"/>
            <a:ext cx="1267460" cy="676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эритропоэтина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Адрафинил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30872" y="1035100"/>
            <a:ext cx="323215" cy="676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35"/>
              </a:spcBef>
            </a:pPr>
            <a:r>
              <a:rPr dirty="0" sz="950" spc="-10">
                <a:solidFill>
                  <a:srgbClr val="51B848"/>
                </a:solidFill>
                <a:latin typeface="Trebuchet MS"/>
                <a:cs typeface="Trebuchet MS"/>
              </a:rPr>
              <a:t>13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830"/>
              </a:spcBef>
            </a:pPr>
            <a:r>
              <a:rPr dirty="0" sz="950" spc="-10">
                <a:solidFill>
                  <a:srgbClr val="51B848"/>
                </a:solidFill>
                <a:latin typeface="Trebuchet MS"/>
                <a:cs typeface="Trebuchet MS"/>
              </a:rPr>
              <a:t>25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83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20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r>
              <a:rPr dirty="0" sz="950" spc="-170">
                <a:solidFill>
                  <a:srgbClr val="51B848"/>
                </a:solidFill>
                <a:latin typeface="Trebuchet MS"/>
                <a:cs typeface="Trebuchet MS"/>
              </a:rPr>
              <a:t>,</a:t>
            </a:r>
            <a:r>
              <a:rPr dirty="0" sz="950" spc="-3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24702" y="2583090"/>
            <a:ext cx="1784350" cy="824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105"/>
              </a:spcBef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Активин</a:t>
            </a:r>
            <a:r>
              <a:rPr dirty="0" sz="9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А-ней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рализующие</a:t>
            </a:r>
            <a:r>
              <a:rPr dirty="0" sz="9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ант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тела</a:t>
            </a:r>
            <a:endParaRPr sz="950">
              <a:latin typeface="Trebuchet MS"/>
              <a:cs typeface="Trebuchet MS"/>
            </a:endParaRPr>
          </a:p>
          <a:p>
            <a:pPr marL="12700" marR="975994">
              <a:lnSpc>
                <a:spcPct val="172800"/>
              </a:lnSpc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н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Алпренолол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04099" y="2731718"/>
            <a:ext cx="149860" cy="676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75853" y="1790947"/>
          <a:ext cx="9708515" cy="80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7520"/>
                <a:gridCol w="2313305"/>
                <a:gridCol w="794385"/>
                <a:gridCol w="1898014"/>
                <a:gridCol w="768350"/>
                <a:gridCol w="1502409"/>
                <a:gridCol w="687704"/>
              </a:tblGrid>
              <a:tr h="143255">
                <a:tc gridSpan="7">
                  <a:txBody>
                    <a:bodyPr/>
                    <a:lstStyle/>
                    <a:p>
                      <a:pPr marL="31750">
                        <a:lnSpc>
                          <a:spcPts val="850"/>
                        </a:lnSpc>
                        <a:spcBef>
                          <a:spcPts val="180"/>
                        </a:spcBef>
                        <a:tabLst>
                          <a:tab pos="1811020" algn="l"/>
                          <a:tab pos="2442210" algn="l"/>
                          <a:tab pos="5361305" algn="l"/>
                          <a:tab pos="7772400" algn="l"/>
                        </a:tabLst>
                      </a:pPr>
                      <a:r>
                        <a:rPr dirty="0" baseline="14619" sz="1425" spc="-67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α</a:t>
                      </a:r>
                      <a:r>
                        <a:rPr dirty="0" baseline="14619" sz="1425" spc="-67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-Пирролидиновалерофенон</a:t>
                      </a:r>
                      <a:r>
                        <a:rPr dirty="0" baseline="14619" sz="1425" spc="-6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14619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dirty="0" baseline="14619" sz="1425" spc="-1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14619" sz="1425" spc="-67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4-Андростендиол</a:t>
                      </a:r>
                      <a:r>
                        <a:rPr dirty="0" baseline="14619" sz="1425" spc="-6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5847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Активаторы</a:t>
                      </a:r>
                      <a:r>
                        <a:rPr dirty="0" baseline="5847" sz="1425" spc="-10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5847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АМФ-активируемой</a:t>
                      </a:r>
                      <a:r>
                        <a:rPr dirty="0" baseline="5847" sz="1425" spc="-97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5847" sz="1425" spc="-4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про-</a:t>
                      </a:r>
                      <a:r>
                        <a:rPr dirty="0" baseline="5847" sz="1425" spc="-44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Androsta-3,5-diene-7,17-dione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28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727">
                <a:tc gridSpan="2">
                  <a:txBody>
                    <a:bodyPr/>
                    <a:lstStyle/>
                    <a:p>
                      <a:pPr marL="2442845">
                        <a:lnSpc>
                          <a:spcPts val="890"/>
                        </a:lnSpc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(androst-4-ene-3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,17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-diol)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385"/>
                        </a:lnSpc>
                        <a:tabLst>
                          <a:tab pos="1811020" algn="l"/>
                        </a:tabLst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р-Метиламфетамин</a:t>
                      </a:r>
                      <a:r>
                        <a:rPr dirty="0" sz="950" spc="-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1060"/>
                        </a:lnSpc>
                      </a:pP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095"/>
                        </a:lnSpc>
                        <a:spcBef>
                          <a:spcPts val="18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(Аримистан)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18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2860"/>
                </a:tc>
              </a:tr>
              <a:tr h="313345">
                <a:tc gridSpan="7">
                  <a:txBody>
                    <a:bodyPr/>
                    <a:lstStyle/>
                    <a:p>
                      <a:pPr marL="2442845">
                        <a:lnSpc>
                          <a:spcPts val="1005"/>
                        </a:lnSpc>
                        <a:spcBef>
                          <a:spcPts val="730"/>
                        </a:spcBef>
                        <a:tabLst>
                          <a:tab pos="5361305" algn="l"/>
                          <a:tab pos="7772400" algn="l"/>
                          <a:tab pos="9551670" algn="l"/>
                        </a:tabLst>
                      </a:pPr>
                      <a:r>
                        <a:rPr dirty="0" baseline="14619" sz="1425" spc="-82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4-Гидрокситестостерон</a:t>
                      </a:r>
                      <a:r>
                        <a:rPr dirty="0" baseline="14619" sz="1425" spc="-89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14619" sz="1425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(4,17</a:t>
                      </a:r>
                      <a:r>
                        <a:rPr dirty="0" baseline="14619" sz="1425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baseline="14619" sz="1425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baseline="14619" sz="1425" spc="-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Активаторы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гипоксия-индуцируемого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Арформотерол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835"/>
                        </a:lnSpc>
                        <a:tabLst>
                          <a:tab pos="2442210" algn="l"/>
                          <a:tab pos="4273550" algn="l"/>
                          <a:tab pos="5361305" algn="l"/>
                          <a:tab pos="7140575" algn="l"/>
                        </a:tabLst>
                      </a:pPr>
                      <a:r>
                        <a:rPr dirty="0" baseline="20467" sz="1425" spc="-67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1-Андростендиол</a:t>
                      </a:r>
                      <a:r>
                        <a:rPr dirty="0" baseline="20467" sz="1425" spc="-6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dihydroxyandrost-4-en-3-one)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950" spc="-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7543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фактора</a:t>
                      </a:r>
                      <a:r>
                        <a:rPr dirty="0" baseline="-17543" sz="1425" spc="-1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-17543" sz="14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(HIF)</a:t>
                      </a:r>
                      <a:r>
                        <a:rPr dirty="0" baseline="-17543" sz="14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7543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baseline="-17543" sz="1425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200"/>
                        </a:lnSpc>
                        <a:tabLst>
                          <a:tab pos="1871980" algn="l"/>
                          <a:tab pos="7772400" algn="l"/>
                          <a:tab pos="9550400" algn="l"/>
                        </a:tabLst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(5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α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-androst-1-ene-3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-diol)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950" spc="-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4619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Апитергромаб</a:t>
                      </a:r>
                      <a:r>
                        <a:rPr dirty="0" baseline="-14619" sz="1425" spc="-7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4619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baseline="-14619" sz="1425">
                        <a:latin typeface="Trebuchet MS"/>
                        <a:cs typeface="Trebuchet MS"/>
                      </a:endParaRPr>
                    </a:p>
                  </a:txBody>
                  <a:tcPr marL="0" marR="0" marB="0" marT="927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837402" y="3191033"/>
          <a:ext cx="4346575" cy="2497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795"/>
                <a:gridCol w="525779"/>
              </a:tblGrid>
              <a:tr h="193274">
                <a:tc>
                  <a:txBody>
                    <a:bodyPr/>
                    <a:lstStyle/>
                    <a:p>
                      <a:pPr marL="2411095">
                        <a:lnSpc>
                          <a:spcPts val="1060"/>
                        </a:lnSpc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Ацебутолол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62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baseline="-35087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Альбумин</a:t>
                      </a:r>
                      <a:r>
                        <a:rPr dirty="0" baseline="-35087" sz="1425" spc="-7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35087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r>
                        <a:rPr dirty="0" baseline="-35087" sz="1425" spc="-1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Ацетазоламид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396063">
                <a:tc>
                  <a:txBody>
                    <a:bodyPr/>
                    <a:lstStyle/>
                    <a:p>
                      <a:pPr>
                        <a:lnSpc>
                          <a:spcPts val="2150"/>
                        </a:lnSpc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Амилорид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5669" sz="2925" spc="-3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baseline="-15669" sz="2925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731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tabLst>
                          <a:tab pos="1778635" algn="l"/>
                          <a:tab pos="2410460" algn="l"/>
                        </a:tabLst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Аминоглютетимид</a:t>
                      </a:r>
                      <a:r>
                        <a:rPr dirty="0" sz="950" spc="-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32163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Базедоксифен</a:t>
                      </a:r>
                      <a:endParaRPr baseline="-32163" sz="1425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</a:tr>
              <a:tr h="244773">
                <a:tc>
                  <a:txBody>
                    <a:bodyPr/>
                    <a:lstStyle/>
                    <a:p>
                      <a:pPr>
                        <a:lnSpc>
                          <a:spcPts val="975"/>
                        </a:lnSpc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Амифеназол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29239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Беклометазон</a:t>
                      </a:r>
                      <a:endParaRPr baseline="-29239" sz="1425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baseline="26315" sz="1425" spc="-82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Амфепрамон</a:t>
                      </a:r>
                      <a:r>
                        <a:rPr dirty="0" baseline="26315" sz="1425" spc="-82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26315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baseline="26315" sz="1425" spc="-1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Бендрофлуметиазид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baseline="23391" sz="1425" spc="-97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Амфетамин</a:t>
                      </a:r>
                      <a:r>
                        <a:rPr dirty="0" baseline="23391" sz="1425" spc="-9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23391" sz="1425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baseline="23391" sz="1425" spc="-15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Бензилпиперазин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Амфетаминил</a:t>
                      </a:r>
                      <a:r>
                        <a:rPr dirty="0" sz="950" spc="-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20467" sz="1425" spc="-82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Бензфетамин</a:t>
                      </a:r>
                      <a:endParaRPr baseline="-20467" sz="1425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438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Аналоги</a:t>
                      </a: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гормона</a:t>
                      </a: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роста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7543" sz="1425" spc="-82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Бенфлуорекс</a:t>
                      </a:r>
                      <a:endParaRPr baseline="-17543" sz="1425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30"/>
                        </a:spcBef>
                        <a:tabLst>
                          <a:tab pos="1779270" algn="l"/>
                          <a:tab pos="2410460" algn="l"/>
                        </a:tabLst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Аналоги</a:t>
                      </a: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нуклеиновых</a:t>
                      </a: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кислот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17543" sz="1425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Бетаксолол</a:t>
                      </a:r>
                      <a:endParaRPr baseline="-17543" sz="1425">
                        <a:latin typeface="Trebuchet MS"/>
                        <a:cs typeface="Trebuchet MS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69570">
                        <a:lnSpc>
                          <a:spcPts val="1095"/>
                        </a:lnSpc>
                        <a:spcBef>
                          <a:spcPts val="78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4666348" y="5629535"/>
          <a:ext cx="5517515" cy="103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1786889"/>
                <a:gridCol w="878205"/>
                <a:gridCol w="1462404"/>
                <a:gridCol w="727075"/>
              </a:tblGrid>
              <a:tr h="34251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Анаморелин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21285"/>
                </a:tc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212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3365">
                        <a:lnSpc>
                          <a:spcPct val="100000"/>
                        </a:lnSpc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Бетаметазон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080"/>
                </a:tc>
              </a:tr>
              <a:tr h="24746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Анастрозол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Бимагрумаб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3340"/>
                </a:tc>
              </a:tr>
              <a:tr h="247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Андарин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Бисопролол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/>
                </a:tc>
              </a:tr>
              <a:tr h="200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Андростанолон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095"/>
                        </a:lnSpc>
                        <a:spcBef>
                          <a:spcPts val="38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Боластерон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8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5824702" y="6734092"/>
            <a:ext cx="1912620" cy="3244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105"/>
              </a:spcBef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1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dirty="0" sz="9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35797" y="503808"/>
            <a:ext cx="1643380" cy="824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105"/>
              </a:spcBef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18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e 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(Андростатриендион)</a:t>
            </a:r>
            <a:endParaRPr sz="950">
              <a:latin typeface="Trebuchet MS"/>
              <a:cs typeface="Trebuchet MS"/>
            </a:endParaRPr>
          </a:p>
          <a:p>
            <a:pPr marL="12700" marR="837565">
              <a:lnSpc>
                <a:spcPct val="172800"/>
              </a:lnSpc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л 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14699" y="652436"/>
            <a:ext cx="150495" cy="676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35797" y="1402879"/>
            <a:ext cx="1929130" cy="3244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105"/>
              </a:spcBef>
              <a:tabLst>
                <a:tab pos="1791970" algn="l"/>
              </a:tabLst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II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235797" y="2673870"/>
            <a:ext cx="611505" cy="4210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Атенолол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15207" y="2673870"/>
            <a:ext cx="149860" cy="4210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235797" y="6742565"/>
            <a:ext cx="5200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015207" y="6742565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5843" y="531425"/>
          <a:ext cx="1967230" cy="396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6070"/>
                <a:gridCol w="391160"/>
              </a:tblGrid>
              <a:tr h="19327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Болдион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Бримонидин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Бринзоламид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Бромантан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Будесонид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Буметанид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Бунолол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Бупренорфин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Бупропион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628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Бусерелин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62379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654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Ваптаны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Вилантерол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16,17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7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нн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ъ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&gt;10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мл)</a:t>
                      </a:r>
                      <a:r>
                        <a:rPr dirty="0" sz="9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5848" y="4600124"/>
          <a:ext cx="1967230" cy="204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230"/>
                <a:gridCol w="254000"/>
              </a:tblGrid>
              <a:tr h="211312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Вокселотор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ts val="1060"/>
                        </a:lnSpc>
                      </a:pPr>
                      <a:r>
                        <a:rPr dirty="0" sz="950" spc="-2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9606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7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Гашиш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Гексарелин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388036">
                <a:tc>
                  <a:txBody>
                    <a:bodyPr/>
                    <a:lstStyle/>
                    <a:p>
                      <a:pPr marL="31750" marR="363220">
                        <a:lnSpc>
                          <a:spcPts val="1130"/>
                        </a:lnSpc>
                        <a:spcBef>
                          <a:spcPts val="370"/>
                        </a:spcBef>
                      </a:pP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Гемоглобин </a:t>
                      </a: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(микрокапсулированный)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905"/>
                </a:tc>
              </a:tr>
              <a:tr h="388030">
                <a:tc>
                  <a:txBody>
                    <a:bodyPr/>
                    <a:lstStyle/>
                    <a:p>
                      <a:pPr marL="31750">
                        <a:lnSpc>
                          <a:spcPts val="1135"/>
                        </a:lnSpc>
                        <a:spcBef>
                          <a:spcPts val="325"/>
                        </a:spcBef>
                      </a:pP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Гемоглобин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1135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905"/>
                </a:tc>
              </a:tr>
              <a:tr h="19327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94903" y="6724730"/>
            <a:ext cx="192913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2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950" spc="-14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86951" y="531425"/>
          <a:ext cx="1967230" cy="2352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660"/>
                <a:gridCol w="496570"/>
              </a:tblGrid>
              <a:tr h="193274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Гептаминол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Героин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Гестринон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Гидрокортизон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Гидроксиамфетамин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566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Гидроксиэтилкрахмал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Гидроморфон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Гидрохлоротиазид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Гозерелин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194163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Гонадорелин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906001" y="2960522"/>
            <a:ext cx="192913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886938" y="3234709"/>
          <a:ext cx="1967230" cy="374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705"/>
                <a:gridCol w="263525"/>
              </a:tblGrid>
              <a:tr h="610064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1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295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Даназол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765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Дапродустат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Дегидрохлорметилтестостерон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Дезоксиметилтестостерон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Дексаметазон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Декстран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Декстроморамид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Деслорелин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Десмопрессин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Дефлазакорт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Диаморфин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19416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Диметамфетамин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805639" y="531425"/>
          <a:ext cx="1967230" cy="363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3064"/>
                <a:gridCol w="304164"/>
              </a:tblGrid>
              <a:tr h="194170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Диметиламфетамин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Домагрозумаб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Дорзоламид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Дроспиренон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637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Дростанолон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6237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Зеранол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6281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Зилпатерол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62378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Изометептен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Имидазолин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9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6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824702" y="4242396"/>
            <a:ext cx="1898014" cy="31940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180"/>
              </a:spcBef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805652" y="4556524"/>
          <a:ext cx="1967230" cy="1998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/>
                <a:gridCol w="562610"/>
              </a:tblGrid>
              <a:tr h="143835">
                <a:tc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(TGF-</a:t>
                      </a:r>
                      <a:r>
                        <a:rPr dirty="0" sz="95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5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942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Индакатерол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908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9080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Инданазолин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Индапамид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7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Инсулин-миметики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73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927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4755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(IGF-1)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Инсулины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73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Ипаморелин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216744" y="531417"/>
          <a:ext cx="1967230" cy="2216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1964"/>
                <a:gridCol w="214630"/>
              </a:tblGrid>
              <a:tr h="326521">
                <a:tc>
                  <a:txBody>
                    <a:bodyPr/>
                    <a:lstStyle/>
                    <a:p>
                      <a:pPr marL="31750">
                        <a:lnSpc>
                          <a:spcPts val="2175"/>
                        </a:lnSpc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73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Калустерон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Каннабидиол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Каннабис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Канренон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Карведилол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Картеолол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7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Карфедон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216747" y="2850610"/>
          <a:ext cx="1967230" cy="1121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095"/>
                <a:gridCol w="698500"/>
              </a:tblGrid>
              <a:tr h="19326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Катин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Катинон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Квинболон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Кленбутерол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6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8235797" y="3945344"/>
            <a:ext cx="10788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модифицированная)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35797" y="3945356"/>
            <a:ext cx="1929130" cy="30118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35"/>
              </a:spcBef>
            </a:pPr>
            <a:r>
              <a:rPr dirty="0" sz="950" spc="-10">
                <a:solidFill>
                  <a:srgbClr val="51B848"/>
                </a:solidFill>
                <a:latin typeface="Trebuchet MS"/>
                <a:cs typeface="Trebuchet MS"/>
              </a:rPr>
              <a:t>24</a:t>
            </a:r>
            <a:endParaRPr sz="950">
              <a:latin typeface="Trebuchet MS"/>
              <a:cs typeface="Trebuchet MS"/>
            </a:endParaRPr>
          </a:p>
          <a:p>
            <a:pPr algn="r" marL="12700" marR="5080">
              <a:lnSpc>
                <a:spcPct val="169100"/>
              </a:lnSpc>
              <a:tabLst>
                <a:tab pos="17919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 </a:t>
            </a:r>
            <a:r>
              <a:rPr dirty="0" sz="950" spc="-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85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90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85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90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85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90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0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85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790"/>
              </a:spcBef>
              <a:tabLst>
                <a:tab pos="1779270" algn="l"/>
              </a:tabLst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 marR="744220">
              <a:lnSpc>
                <a:spcPts val="1130"/>
              </a:lnSpc>
              <a:spcBef>
                <a:spcPts val="830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II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15207" y="6781141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37402" y="576122"/>
            <a:ext cx="4314825" cy="295910"/>
            <a:chOff x="5837402" y="576122"/>
            <a:chExt cx="4314825" cy="295910"/>
          </a:xfrm>
        </p:grpSpPr>
        <p:sp>
          <p:nvSpPr>
            <p:cNvPr id="3" name="object 3"/>
            <p:cNvSpPr/>
            <p:nvPr/>
          </p:nvSpPr>
          <p:spPr>
            <a:xfrm>
              <a:off x="5837402" y="584722"/>
              <a:ext cx="675640" cy="287020"/>
            </a:xfrm>
            <a:custGeom>
              <a:avLst/>
              <a:gdLst/>
              <a:ahLst/>
              <a:cxnLst/>
              <a:rect l="l" t="t" r="r" b="b"/>
              <a:pathLst>
                <a:path w="675640" h="287019">
                  <a:moveTo>
                    <a:pt x="675109" y="0"/>
                  </a:moveTo>
                  <a:lnTo>
                    <a:pt x="0" y="0"/>
                  </a:lnTo>
                  <a:lnTo>
                    <a:pt x="0" y="286801"/>
                  </a:lnTo>
                  <a:lnTo>
                    <a:pt x="675109" y="286801"/>
                  </a:lnTo>
                  <a:lnTo>
                    <a:pt x="675109" y="0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837402" y="585075"/>
              <a:ext cx="4314825" cy="0"/>
            </a:xfrm>
            <a:custGeom>
              <a:avLst/>
              <a:gdLst/>
              <a:ahLst/>
              <a:cxnLst/>
              <a:rect l="l" t="t" r="r" b="b"/>
              <a:pathLst>
                <a:path w="4314825" h="0">
                  <a:moveTo>
                    <a:pt x="0" y="0"/>
                  </a:moveTo>
                  <a:lnTo>
                    <a:pt x="4314596" y="0"/>
                  </a:lnTo>
                </a:path>
              </a:pathLst>
            </a:custGeom>
            <a:ln w="17907">
              <a:solidFill>
                <a:srgbClr val="51B8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824702" y="605306"/>
            <a:ext cx="4340225" cy="62572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732790">
              <a:lnSpc>
                <a:spcPct val="100000"/>
              </a:lnSpc>
              <a:spcBef>
                <a:spcPts val="110"/>
              </a:spcBef>
            </a:pPr>
            <a:r>
              <a:rPr dirty="0" sz="1400" spc="-110" b="1">
                <a:solidFill>
                  <a:srgbClr val="51B848"/>
                </a:solidFill>
                <a:latin typeface="Trebuchet MS"/>
                <a:cs typeface="Trebuchet MS"/>
              </a:rPr>
              <a:t>ОГЛАВЛЕНИЕ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80" b="1">
                <a:solidFill>
                  <a:srgbClr val="636466"/>
                </a:solidFill>
                <a:latin typeface="Trebuchet MS"/>
                <a:cs typeface="Trebuchet MS"/>
              </a:rPr>
              <a:t>Пожалуйста,</a:t>
            </a:r>
            <a:r>
              <a:rPr dirty="0" sz="1400" spc="-3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обр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а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тите</a:t>
            </a:r>
            <a:r>
              <a:rPr dirty="0" sz="1400" spc="-3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636466"/>
                </a:solidFill>
                <a:latin typeface="Trebuchet MS"/>
                <a:cs typeface="Trebuchet MS"/>
              </a:rPr>
              <a:t>внимание,</a:t>
            </a:r>
            <a:r>
              <a:rPr dirty="0" sz="1400" spc="-3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что</a:t>
            </a:r>
            <a:r>
              <a:rPr dirty="0" sz="1400" spc="-3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приведенный</a:t>
            </a:r>
            <a:r>
              <a:rPr dirty="0" sz="1400" spc="-3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н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5" b="1">
                <a:solidFill>
                  <a:srgbClr val="636466"/>
                </a:solidFill>
                <a:latin typeface="Trebuchet MS"/>
                <a:cs typeface="Trebuchet MS"/>
              </a:rPr>
              <a:t>- 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ж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е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с</a:t>
            </a:r>
            <a:r>
              <a:rPr dirty="0" sz="1400" spc="-60" b="1">
                <a:solidFill>
                  <a:srgbClr val="636466"/>
                </a:solidFill>
                <a:latin typeface="Trebuchet MS"/>
                <a:cs typeface="Trebuchet MS"/>
              </a:rPr>
              <a:t>п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с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о</a:t>
            </a:r>
            <a:r>
              <a:rPr dirty="0" sz="1400" spc="-45" b="1">
                <a:solidFill>
                  <a:srgbClr val="636466"/>
                </a:solidFill>
                <a:latin typeface="Trebuchet MS"/>
                <a:cs typeface="Trebuchet MS"/>
              </a:rPr>
              <a:t>к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60" b="1">
                <a:solidFill>
                  <a:srgbClr val="636466"/>
                </a:solidFill>
                <a:latin typeface="Trebuchet MS"/>
                <a:cs typeface="Trebuchet MS"/>
              </a:rPr>
              <a:t>п</a:t>
            </a:r>
            <a:r>
              <a:rPr dirty="0" sz="1400" spc="-60" b="1">
                <a:solidFill>
                  <a:srgbClr val="636466"/>
                </a:solidFill>
                <a:latin typeface="Trebuchet MS"/>
                <a:cs typeface="Trebuchet MS"/>
              </a:rPr>
              <a:t>р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-135" b="1">
                <a:solidFill>
                  <a:srgbClr val="636466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е</a:t>
            </a:r>
            <a:r>
              <a:rPr dirty="0" sz="1400" spc="-60" b="1">
                <a:solidFill>
                  <a:srgbClr val="636466"/>
                </a:solidFill>
                <a:latin typeface="Trebuchet MS"/>
                <a:cs typeface="Trebuchet MS"/>
              </a:rPr>
              <a:t>р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о</a:t>
            </a:r>
            <a:r>
              <a:rPr dirty="0" sz="1400" spc="-30" b="1">
                <a:solidFill>
                  <a:srgbClr val="636466"/>
                </a:solidFill>
                <a:latin typeface="Trebuchet MS"/>
                <a:cs typeface="Trebuchet MS"/>
              </a:rPr>
              <a:t>в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>
                <a:solidFill>
                  <a:srgbClr val="636466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636466"/>
                </a:solidFill>
                <a:latin typeface="Trebuchet MS"/>
                <a:cs typeface="Trebuchet MS"/>
              </a:rPr>
              <a:t>д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-85" b="1">
                <a:solidFill>
                  <a:srgbClr val="636466"/>
                </a:solidFill>
                <a:latin typeface="Trebuchet MS"/>
                <a:cs typeface="Trebuchet MS"/>
              </a:rPr>
              <a:t>ц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н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с</a:t>
            </a:r>
            <a:r>
              <a:rPr dirty="0" sz="1400" spc="-45" b="1">
                <a:solidFill>
                  <a:srgbClr val="636466"/>
                </a:solidFill>
                <a:latin typeface="Trebuchet MS"/>
                <a:cs typeface="Trebuchet MS"/>
              </a:rPr>
              <a:t>к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</a:t>
            </a:r>
            <a:r>
              <a:rPr dirty="0" sz="1400" spc="-130" b="1">
                <a:solidFill>
                  <a:srgbClr val="636466"/>
                </a:solidFill>
                <a:latin typeface="Trebuchet MS"/>
                <a:cs typeface="Trebuchet MS"/>
              </a:rPr>
              <a:t>х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с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о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с</a:t>
            </a:r>
            <a:r>
              <a:rPr dirty="0" sz="1400" spc="-110" b="1">
                <a:solidFill>
                  <a:srgbClr val="636466"/>
                </a:solidFill>
                <a:latin typeface="Trebuchet MS"/>
                <a:cs typeface="Trebuchet MS"/>
              </a:rPr>
              <a:t>т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о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я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н</a:t>
            </a:r>
            <a:r>
              <a:rPr dirty="0" sz="1400" spc="-55" b="1">
                <a:solidFill>
                  <a:srgbClr val="636466"/>
                </a:solidFill>
                <a:latin typeface="Trebuchet MS"/>
                <a:cs typeface="Trebuchet MS"/>
              </a:rPr>
              <a:t>ий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636466"/>
                </a:solidFill>
                <a:latin typeface="Trebuchet MS"/>
                <a:cs typeface="Trebuchet MS"/>
              </a:rPr>
              <a:t>н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е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я</a:t>
            </a:r>
            <a:r>
              <a:rPr dirty="0" sz="1400" spc="-30" b="1">
                <a:solidFill>
                  <a:srgbClr val="636466"/>
                </a:solidFill>
                <a:latin typeface="Trebuchet MS"/>
                <a:cs typeface="Trebuchet MS"/>
              </a:rPr>
              <a:t>в</a:t>
            </a:r>
            <a:r>
              <a:rPr dirty="0" sz="1400" spc="-90" b="1">
                <a:solidFill>
                  <a:srgbClr val="636466"/>
                </a:solidFill>
                <a:latin typeface="Trebuchet MS"/>
                <a:cs typeface="Trebuchet MS"/>
              </a:rPr>
              <a:t>л</a:t>
            </a:r>
            <a:r>
              <a:rPr dirty="0" sz="1400" spc="-65" b="1">
                <a:solidFill>
                  <a:srgbClr val="636466"/>
                </a:solidFill>
                <a:latin typeface="Trebuchet MS"/>
                <a:cs typeface="Trebuchet MS"/>
              </a:rPr>
              <a:t>я</a:t>
            </a:r>
            <a:r>
              <a:rPr dirty="0" sz="1400" spc="10" b="1">
                <a:solidFill>
                  <a:srgbClr val="636466"/>
                </a:solidFill>
                <a:latin typeface="Trebuchet MS"/>
                <a:cs typeface="Trebuchet MS"/>
              </a:rPr>
              <a:t>- </a:t>
            </a:r>
            <a:r>
              <a:rPr dirty="0" sz="140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636466"/>
                </a:solidFill>
                <a:latin typeface="Trebuchet MS"/>
                <a:cs typeface="Trebuchet MS"/>
              </a:rPr>
              <a:t>ется</a:t>
            </a:r>
            <a:r>
              <a:rPr dirty="0" sz="1400" spc="-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636466"/>
                </a:solidFill>
                <a:latin typeface="Trebuchet MS"/>
                <a:cs typeface="Trebuchet MS"/>
              </a:rPr>
              <a:t>исчерпывающим.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МЕТОДЫ,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ВСЁ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S0</a:t>
            </a:r>
            <a:r>
              <a:rPr dirty="0" sz="1400" spc="14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Неодобренные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22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08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S1</a:t>
            </a:r>
            <a:r>
              <a:rPr dirty="0" sz="1400" spc="14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Анаболические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агенты</a:t>
            </a:r>
            <a:r>
              <a:rPr dirty="0" sz="1400" spc="-24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</a:t>
            </a:r>
            <a:r>
              <a:rPr dirty="0" sz="1400" spc="-14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09</a:t>
            </a:r>
            <a:endParaRPr sz="1400">
              <a:latin typeface="Trebuchet MS"/>
              <a:cs typeface="Trebuchet MS"/>
            </a:endParaRPr>
          </a:p>
          <a:p>
            <a:pPr algn="just" marL="266065" marR="360045">
              <a:lnSpc>
                <a:spcPct val="100699"/>
              </a:lnSpc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ствах,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используются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напри-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гипо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онадизма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мужчин.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266065" marR="5080" indent="-254000">
              <a:lnSpc>
                <a:spcPct val="100699"/>
              </a:lnSpc>
            </a:pP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S</a:t>
            </a: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1400" spc="-4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6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55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7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5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110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155" b="1">
                <a:solidFill>
                  <a:srgbClr val="51B848"/>
                </a:solidFill>
                <a:latin typeface="Trebuchet MS"/>
                <a:cs typeface="Trebuchet MS"/>
              </a:rPr>
              <a:t>м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5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ф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к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110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б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5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миметики</a:t>
            </a:r>
            <a:r>
              <a:rPr dirty="0" sz="1400" spc="-22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</a:t>
            </a:r>
            <a:r>
              <a:rPr dirty="0" sz="1400" spc="-14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13 </a:t>
            </a:r>
            <a:r>
              <a:rPr dirty="0" sz="1400" spc="-409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ий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ствах,</a:t>
            </a:r>
            <a:r>
              <a:rPr dirty="0" sz="1400" spc="2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используются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2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напри-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S3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Бета-2-агонисты</a:t>
            </a:r>
            <a:r>
              <a:rPr dirty="0" sz="1400" spc="-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...............................................</a:t>
            </a:r>
            <a:r>
              <a:rPr dirty="0" sz="1400" spc="-14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16</a:t>
            </a:r>
            <a:endParaRPr sz="1400">
              <a:latin typeface="Trebuchet MS"/>
              <a:cs typeface="Trebuchet MS"/>
            </a:endParaRPr>
          </a:p>
          <a:p>
            <a:pPr algn="just" marL="266065" marR="358775">
              <a:lnSpc>
                <a:spcPct val="100699"/>
              </a:lnSpc>
              <a:spcBef>
                <a:spcPts val="5"/>
              </a:spcBef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Некоторые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из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данных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субстанций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могут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быть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обна-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ружены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средствах,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мы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других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респираторных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заболеваний.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227" y="1699130"/>
            <a:ext cx="4409973" cy="4132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594889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38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4904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39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5602" y="531425"/>
          <a:ext cx="1967864" cy="6404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4660"/>
                <a:gridCol w="242569"/>
              </a:tblGrid>
              <a:tr h="19327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Кортизон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Кортикорелин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Кортикотропины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Кофеин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Кровь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Кропропамид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Кротетамид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Ксенон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583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Ксилометазолин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619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Лабеталол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Ландогрозумаб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Левметамфетамин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Левосальбутамол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Лейпрорелин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Летрозол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4033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Лиздексамфетамин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Лонапегсоматропин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Луспатерцепт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73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Лютеинизирующий</a:t>
                      </a:r>
                      <a:r>
                        <a:rPr dirty="0" sz="950" spc="-8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гормон</a:t>
                      </a:r>
                      <a:r>
                        <a:rPr dirty="0" sz="950" spc="-8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(ЛГ)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6944" y="531427"/>
          <a:ext cx="1967230" cy="645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5925"/>
                <a:gridCol w="280669"/>
              </a:tblGrid>
              <a:tr h="326516">
                <a:tc>
                  <a:txBody>
                    <a:bodyPr/>
                    <a:lstStyle/>
                    <a:p>
                      <a:pPr marL="31750">
                        <a:lnSpc>
                          <a:spcPts val="2175"/>
                        </a:lnSpc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7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Маннитол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130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Марихуана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Мациморелин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Мезокарб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Меклофеноксат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Мельдоний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Местанолон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Местеролон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Метадон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Метандиенон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Метандриол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Метастерон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Метедрон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Метенолон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Метил-1-тестостерон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Метилдиенолон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Метилендиоксиметамфетамин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Метилклостебол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Метилнафтидат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Метилнортестостерон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Метилпреднизолон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Метилсинефрин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19506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Метилфенидат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805652" y="531425"/>
          <a:ext cx="1976755" cy="227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4470"/>
                <a:gridCol w="501650"/>
              </a:tblGrid>
              <a:tr h="195065">
                <a:tc>
                  <a:txBody>
                    <a:bodyPr/>
                    <a:lstStyle/>
                    <a:p>
                      <a:pPr marL="31750" marR="3175">
                        <a:lnSpc>
                          <a:spcPts val="1060"/>
                        </a:lnSpc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Метилэфедрин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54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Метипранолол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5198">
                <a:tc>
                  <a:txBody>
                    <a:bodyPr/>
                    <a:lstStyle/>
                    <a:p>
                      <a:pPr marL="31750">
                        <a:lnSpc>
                          <a:spcPct val="101400"/>
                        </a:lnSpc>
                        <a:spcBef>
                          <a:spcPts val="32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54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Метолазон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Метопролол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Метриболон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Мефедрон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 marR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Мефенорекс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195059">
                <a:tc>
                  <a:txBody>
                    <a:bodyPr/>
                    <a:lstStyle/>
                    <a:p>
                      <a:pPr marL="31750" marR="3175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Мефентермин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824702" y="2885858"/>
            <a:ext cx="1929130" cy="4241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950" spc="-15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791970" algn="l"/>
              </a:tabLst>
            </a:pP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805652" y="3410197"/>
          <a:ext cx="1967230" cy="341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3389"/>
                <a:gridCol w="243205"/>
              </a:tblGrid>
              <a:tr h="195065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95192">
                <a:tc>
                  <a:txBody>
                    <a:bodyPr/>
                    <a:lstStyle/>
                    <a:p>
                      <a:pPr marL="31750" marR="244475">
                        <a:lnSpc>
                          <a:spcPct val="101400"/>
                        </a:lnSpc>
                        <a:spcBef>
                          <a:spcPts val="32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антитела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Модафинил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Молидустат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Мометазон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636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Морфин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69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13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</a:tr>
              <a:tr h="2483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Нандролон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Нафазолин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Нафарелин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19506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Небиволол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16747" y="531425"/>
          <a:ext cx="1967230" cy="6355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275"/>
                <a:gridCol w="402589"/>
              </a:tblGrid>
              <a:tr h="195065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Никетамид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Никоморфин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Никотин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Норболетон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Норклостебол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Норфенефрин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Норфенфлурамин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56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Норэтандролон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6099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39423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95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Оксаболон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4765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Оксандролон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Оксикодон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Оксилофрин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Оксиместерон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Оксиметазолин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Оксиметолон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Оксиморфон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Окспренолол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39160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Октодрин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(1,5-диметилгексиламин)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445"/>
                </a:tc>
              </a:tr>
              <a:tr h="2465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Октопамин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Олодатерол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Осилодростат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19416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Оспемифен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40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41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5843" y="531425"/>
          <a:ext cx="1967230" cy="632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9264"/>
                <a:gridCol w="227964"/>
              </a:tblGrid>
              <a:tr h="208594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Остарин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623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Памабром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400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Парагидроксиамфетамин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Пегинесатид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Пемолин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Пентазоцин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6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Пентетразол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Петидин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Пиндолол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Пипрадрол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Прастерон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Преднизолон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Преднизон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Прениламин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Пробенецид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Прокатерол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Пролинтан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Пропилгекседрин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Пропранолол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19058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00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Простанозол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ts val="1095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6951" y="531425"/>
          <a:ext cx="1967230" cy="171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8260"/>
                <a:gridCol w="648335"/>
              </a:tblGrid>
              <a:tr h="19058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Протеазы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5024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Псевдоэфедрин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6058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Ралоксифен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394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Рактопамин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2394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  <a:tr h="190582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0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Репротерол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810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906001" y="2317520"/>
            <a:ext cx="1720214" cy="11703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950">
              <a:latin typeface="Trebuchet MS"/>
              <a:cs typeface="Trebuchet MS"/>
            </a:endParaRPr>
          </a:p>
          <a:p>
            <a:pPr marL="12700" marR="73660">
              <a:lnSpc>
                <a:spcPts val="1090"/>
              </a:lnSpc>
              <a:spcBef>
                <a:spcPts val="825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(GHRH)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ts val="1090"/>
              </a:lnSpc>
              <a:spcBef>
                <a:spcPts val="790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(GHRPs)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Роксадустат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5398" y="2317520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9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5398" y="2694812"/>
            <a:ext cx="14986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5398" y="3072091"/>
            <a:ext cx="149860" cy="415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5988" y="3426631"/>
            <a:ext cx="666115" cy="944244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950" spc="-220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endParaRPr sz="1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5851" y="3946105"/>
            <a:ext cx="439420" cy="4241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35"/>
              </a:spcBef>
            </a:pPr>
            <a:r>
              <a:rPr dirty="0" sz="950" spc="-60">
                <a:solidFill>
                  <a:srgbClr val="51B848"/>
                </a:solidFill>
                <a:latin typeface="Trebuchet MS"/>
                <a:cs typeface="Trebuchet MS"/>
              </a:rPr>
              <a:t>16,17,22</a:t>
            </a:r>
            <a:endParaRPr sz="9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815"/>
              </a:spcBef>
            </a:pPr>
            <a:r>
              <a:rPr dirty="0" sz="950" spc="-50">
                <a:solidFill>
                  <a:srgbClr val="51B848"/>
                </a:solidFill>
                <a:latin typeface="Trebuchet MS"/>
                <a:cs typeface="Trebuchet MS"/>
              </a:rPr>
              <a:t>16,17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6001" y="4442815"/>
            <a:ext cx="1929130" cy="4241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dirty="0" sz="95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791970" algn="l"/>
              </a:tabLst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6001" y="4939524"/>
            <a:ext cx="1850389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5398" y="5086362"/>
            <a:ext cx="149860" cy="6731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5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6001" y="5086363"/>
            <a:ext cx="1390650" cy="19145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5"/>
              </a:spcBef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endParaRPr sz="950">
              <a:latin typeface="Trebuchet MS"/>
              <a:cs typeface="Trebuchet MS"/>
            </a:endParaRPr>
          </a:p>
          <a:p>
            <a:pPr algn="just" marL="12700" marR="756920">
              <a:lnSpc>
                <a:spcPct val="171500"/>
              </a:lnSpc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н </a:t>
            </a:r>
            <a:r>
              <a:rPr dirty="0" sz="9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Сибутрамин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Синефрин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71500"/>
              </a:lnSpc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9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Солриамфетол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Сомапацитан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Соматрогон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5225" y="5831445"/>
            <a:ext cx="160020" cy="11696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3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8</a:t>
            </a:r>
            <a:endParaRPr sz="950">
              <a:latin typeface="Trebuchet MS"/>
              <a:cs typeface="Trebuchet MS"/>
            </a:endParaRPr>
          </a:p>
          <a:p>
            <a:pPr marL="22860">
              <a:lnSpc>
                <a:spcPct val="100000"/>
              </a:lnSpc>
              <a:spcBef>
                <a:spcPts val="81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950" spc="-10">
                <a:solidFill>
                  <a:srgbClr val="51B848"/>
                </a:solidFill>
                <a:latin typeface="Trebuchet MS"/>
                <a:cs typeface="Trebuchet MS"/>
              </a:rPr>
              <a:t>27</a:t>
            </a:r>
            <a:endParaRPr sz="950">
              <a:latin typeface="Trebuchet MS"/>
              <a:cs typeface="Trebuchet MS"/>
            </a:endParaRPr>
          </a:p>
          <a:p>
            <a:pPr marL="22860">
              <a:lnSpc>
                <a:spcPct val="100000"/>
              </a:lnSpc>
              <a:spcBef>
                <a:spcPts val="815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  <a:p>
            <a:pPr marL="22860">
              <a:lnSpc>
                <a:spcPct val="100000"/>
              </a:lnSpc>
              <a:spcBef>
                <a:spcPts val="820"/>
              </a:spcBef>
            </a:pP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4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702" y="503808"/>
            <a:ext cx="1805939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805398" y="678262"/>
          <a:ext cx="1967864" cy="624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315"/>
                <a:gridCol w="463549"/>
              </a:tblGrid>
              <a:tr h="195066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Соталол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Сотатерцепт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Спиронолактон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Стамулумаб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Станозолол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Стенболон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636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Стрихнин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6282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Табиморелин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Тамоксифен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Тенамфетамин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Тербуталин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Тесаморелин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Тестолактон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Тетрагидрогестринон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Тетрагидроканнабинол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Тетризолин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Тиазиды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93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Тимозин-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β</a:t>
                      </a: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732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8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Тимолол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</a:tr>
              <a:tr h="24835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Толваптан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195064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Торасемид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216747" y="531425"/>
          <a:ext cx="1967230" cy="3834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1164"/>
                <a:gridCol w="266064"/>
              </a:tblGrid>
              <a:tr h="195065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8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Торемифен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Тренболон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Третохинол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Триамтерен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9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Триметазидин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Триметоквинол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Трипторелин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5185">
                <a:tc>
                  <a:txBody>
                    <a:bodyPr/>
                    <a:lstStyle/>
                    <a:p>
                      <a:pPr marL="31750" marR="102235">
                        <a:lnSpc>
                          <a:spcPct val="101400"/>
                        </a:lnSpc>
                        <a:spcBef>
                          <a:spcPts val="320"/>
                        </a:spcBef>
                      </a:pPr>
                      <a:r>
                        <a:rPr dirty="0" sz="950" spc="-9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(PDGF)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Туаминогептан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636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Тулобутерол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6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9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</a:tr>
              <a:tr h="35530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8235797" y="4405210"/>
            <a:ext cx="192913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Факторы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роста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фибробластов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(FGFs)</a:t>
            </a:r>
            <a:r>
              <a:rPr dirty="0" sz="950" spc="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51B848"/>
                </a:solidFill>
                <a:latin typeface="Trebuchet MS"/>
                <a:cs typeface="Trebuchet MS"/>
              </a:rPr>
              <a:t>15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8216747" y="4675816"/>
          <a:ext cx="1967230" cy="2329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610"/>
                <a:gridCol w="515620"/>
              </a:tblGrid>
              <a:tr h="192379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Фампрофазон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Фелипрессин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Фенбутразат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Фендиметразин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Фенетиллин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Фенилпропаноламин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Фенилэфрин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Фенкамин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Фенкамфамин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19237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Фенметразин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42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83524" y="7222481"/>
            <a:ext cx="13208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35">
                <a:latin typeface="Trebuchet MS"/>
                <a:cs typeface="Trebuchet MS"/>
              </a:rPr>
              <a:t>4</a:t>
            </a:r>
            <a:r>
              <a:rPr dirty="0" sz="850" spc="-25">
                <a:latin typeface="Trebuchet MS"/>
                <a:cs typeface="Trebuchet MS"/>
              </a:rPr>
              <a:t>3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5853" y="531425"/>
          <a:ext cx="1264920" cy="379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269"/>
                <a:gridCol w="247650"/>
              </a:tblGrid>
              <a:tr h="192383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Феноксазолин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2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Фенотерол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Фенпрометамин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Фенпропорекс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Фентанил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Фентермин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Фенфлурамин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Фенэтиламин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Флунизолид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Флуокортолон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Флуоксиместерон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Флутиказон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29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Фоллистатин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566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Фонтурацетам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005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Формеболон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195065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Форместан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94903" y="4407687"/>
            <a:ext cx="122682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72160" algn="l"/>
              </a:tabLst>
            </a:pP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20">
                <a:solidFill>
                  <a:srgbClr val="51B848"/>
                </a:solidFill>
                <a:latin typeface="Trebuchet MS"/>
                <a:cs typeface="Trebuchet MS"/>
              </a:rPr>
              <a:t>6</a:t>
            </a:r>
            <a:r>
              <a:rPr dirty="0" sz="950" spc="-180">
                <a:solidFill>
                  <a:srgbClr val="51B848"/>
                </a:solidFill>
                <a:latin typeface="Trebuchet MS"/>
                <a:cs typeface="Trebuchet MS"/>
              </a:rPr>
              <a:t>,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950" spc="-20">
                <a:solidFill>
                  <a:srgbClr val="51B848"/>
                </a:solidFill>
                <a:latin typeface="Trebuchet MS"/>
                <a:cs typeface="Trebuchet MS"/>
              </a:rPr>
              <a:t>7</a:t>
            </a:r>
            <a:r>
              <a:rPr dirty="0" sz="950" spc="-170">
                <a:solidFill>
                  <a:srgbClr val="51B848"/>
                </a:solidFill>
                <a:latin typeface="Trebuchet MS"/>
                <a:cs typeface="Trebuchet MS"/>
              </a:rPr>
              <a:t>,</a:t>
            </a:r>
            <a:r>
              <a:rPr dirty="0" sz="950" spc="-3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950" spc="-1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5597" y="4683664"/>
          <a:ext cx="1265555" cy="217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975"/>
                <a:gridCol w="194944"/>
              </a:tblGrid>
              <a:tr h="144301">
                <a:tc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7601">
                <a:tc>
                  <a:txBody>
                    <a:bodyPr/>
                    <a:lstStyle/>
                    <a:p>
                      <a:pPr marL="31750">
                        <a:lnSpc>
                          <a:spcPts val="1080"/>
                        </a:lnSpc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роста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8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Фулвестрант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Фуразабол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Фуросемид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636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Фурфенорекс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6282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Хигенамин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195062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Хлоротиазид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95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32486" y="531425"/>
          <a:ext cx="1264920" cy="4487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340"/>
                <a:gridCol w="195580"/>
              </a:tblGrid>
              <a:tr h="210382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Хлорталидон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96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13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Целипролол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Циклофенил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636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Циклесонид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69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Эксаморелин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29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(гексарелин)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7780"/>
                </a:tc>
              </a:tr>
              <a:tr h="2483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Экземестан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Энобосарм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2483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Эпиандростерон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3180"/>
                </a:tc>
              </a:tr>
              <a:tr h="393402">
                <a:tc>
                  <a:txBody>
                    <a:bodyPr/>
                    <a:lstStyle/>
                    <a:p>
                      <a:pPr marL="31750" marR="77470">
                        <a:lnSpc>
                          <a:spcPct val="101400"/>
                        </a:lnSpc>
                        <a:spcBef>
                          <a:spcPts val="32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Эпитестостерон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ЭПО-Fc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ЭПО-миметики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193268">
                <a:tc>
                  <a:txBody>
                    <a:bodyPr/>
                    <a:lstStyle/>
                    <a:p>
                      <a:pPr marL="3175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Эсмолол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95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51545" y="5094147"/>
            <a:ext cx="122682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950" spc="-5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32495" y="5366543"/>
          <a:ext cx="1264920" cy="1509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740"/>
                <a:gridCol w="297815"/>
              </a:tblGrid>
              <a:tr h="193268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Этамиван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Этиламфетамин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Этилфенидат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Этилэстренол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447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Этилэфрин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336530">
                <a:tc>
                  <a:txBody>
                    <a:bodyPr/>
                    <a:lstStyle/>
                    <a:p>
                      <a:pPr marL="31750" marR="194310">
                        <a:lnSpc>
                          <a:spcPts val="113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(RSR13)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095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89125" y="531425"/>
          <a:ext cx="1264920" cy="615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90"/>
                <a:gridCol w="544195"/>
              </a:tblGrid>
              <a:tr h="572976">
                <a:tc>
                  <a:txBody>
                    <a:bodyPr/>
                    <a:lstStyle/>
                    <a:p>
                      <a:pPr marL="31750">
                        <a:lnSpc>
                          <a:spcPts val="1060"/>
                        </a:lnSpc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Эфедрин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 spc="-15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950" spc="-30">
                          <a:solidFill>
                            <a:srgbClr val="51B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02345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ACE-031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3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AICAR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583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AOD-9604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3661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5880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dirty="0" sz="9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BPC-157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30"/>
                        </a:lnSpc>
                      </a:pPr>
                      <a:r>
                        <a:rPr dirty="0" sz="95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6616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2348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CJC-1293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3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447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CJC-1295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2329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CNTO-530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41275"/>
                </a:tc>
              </a:tr>
              <a:tr h="52974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GHRP-1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35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GHRP-3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35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GHRP-4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358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GHRP-5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35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GHRP-6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35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GHRPs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358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GW1516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2448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GW501516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/>
                </a:tc>
              </a:tr>
              <a:tr h="5551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r>
                        <a:rPr dirty="0" sz="9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176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4991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1095"/>
                        </a:lnSpc>
                        <a:spcBef>
                          <a:spcPts val="114"/>
                        </a:spcBef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IOX2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095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805399" y="531417"/>
          <a:ext cx="1312545" cy="346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135"/>
                <a:gridCol w="485775"/>
              </a:tblGrid>
              <a:tr h="499112">
                <a:tc>
                  <a:txBody>
                    <a:bodyPr/>
                    <a:lstStyle/>
                    <a:p>
                      <a:pPr marL="31750">
                        <a:lnSpc>
                          <a:spcPts val="2175"/>
                        </a:lnSpc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К-11706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55519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LGD-4033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5551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RAD140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56253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SR9009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3588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S-23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2705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2705"/>
                </a:tc>
              </a:tr>
              <a:tr h="5461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TB-500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51551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950" b="1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endParaRPr sz="1950">
                        <a:latin typeface="Trebuchet MS"/>
                        <a:cs typeface="Trebuchet MS"/>
                      </a:endParaRPr>
                    </a:p>
                    <a:p>
                      <a:pPr marL="31750">
                        <a:lnSpc>
                          <a:spcPts val="1095"/>
                        </a:lnSpc>
                        <a:spcBef>
                          <a:spcPts val="114"/>
                        </a:spcBef>
                      </a:pPr>
                      <a:r>
                        <a:rPr dirty="0" sz="9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YK-11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095"/>
                        </a:lnSpc>
                      </a:pPr>
                      <a:r>
                        <a:rPr dirty="0" sz="950" spc="-10">
                          <a:solidFill>
                            <a:srgbClr val="51B848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5546" y="5806516"/>
            <a:ext cx="180911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40" b="1">
                <a:solidFill>
                  <a:srgbClr val="51B848"/>
                </a:solidFill>
                <a:latin typeface="Trebuchet MS"/>
                <a:cs typeface="Trebuchet MS"/>
              </a:rPr>
              <a:t>rusada.ru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0692"/>
            <a:ext cx="5478780" cy="971550"/>
          </a:xfrm>
          <a:custGeom>
            <a:avLst/>
            <a:gdLst/>
            <a:ahLst/>
            <a:cxnLst/>
            <a:rect l="l" t="t" r="r" b="b"/>
            <a:pathLst>
              <a:path w="5478780" h="971550">
                <a:moveTo>
                  <a:pt x="5478487" y="0"/>
                </a:moveTo>
                <a:lnTo>
                  <a:pt x="0" y="0"/>
                </a:lnTo>
                <a:lnTo>
                  <a:pt x="0" y="971544"/>
                </a:lnTo>
                <a:lnTo>
                  <a:pt x="5478487" y="971544"/>
                </a:lnTo>
                <a:lnTo>
                  <a:pt x="5478487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2752704"/>
            <a:ext cx="6657340" cy="675005"/>
          </a:xfrm>
          <a:custGeom>
            <a:avLst/>
            <a:gdLst/>
            <a:ahLst/>
            <a:cxnLst/>
            <a:rect l="l" t="t" r="r" b="b"/>
            <a:pathLst>
              <a:path w="6657340" h="675004">
                <a:moveTo>
                  <a:pt x="6656933" y="0"/>
                </a:moveTo>
                <a:lnTo>
                  <a:pt x="0" y="0"/>
                </a:lnTo>
                <a:lnTo>
                  <a:pt x="0" y="674682"/>
                </a:lnTo>
                <a:lnTo>
                  <a:pt x="6656933" y="674682"/>
                </a:lnTo>
                <a:lnTo>
                  <a:pt x="665693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0780" algn="l"/>
                <a:tab pos="3057525" algn="l"/>
              </a:tabLst>
            </a:pPr>
            <a:r>
              <a:rPr dirty="0" spc="-220"/>
              <a:t>ОБЗОР</a:t>
            </a:r>
            <a:r>
              <a:rPr dirty="0" spc="-220">
                <a:latin typeface="Times New Roman"/>
                <a:cs typeface="Times New Roman"/>
              </a:rPr>
              <a:t>	</a:t>
            </a:r>
            <a:r>
              <a:rPr dirty="0" spc="-215"/>
              <a:t>ОСНОВНЫХ</a:t>
            </a:r>
            <a:r>
              <a:rPr dirty="0" spc="-215">
                <a:latin typeface="Times New Roman"/>
                <a:cs typeface="Times New Roman"/>
              </a:rPr>
              <a:t>	</a:t>
            </a:r>
            <a:r>
              <a:rPr dirty="0" spc="-165"/>
              <a:t>ИЗМЕНЕНИЙ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291" y="1032346"/>
            <a:ext cx="465137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000" spc="-14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dirty="0" sz="30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 spc="-195">
                <a:solidFill>
                  <a:srgbClr val="FFFFFF"/>
                </a:solidFill>
                <a:latin typeface="Trebuchet MS"/>
                <a:cs typeface="Trebuchet MS"/>
              </a:rPr>
              <a:t>ПОЯСНИТЕЛЬНАЯ</a:t>
            </a:r>
            <a:r>
              <a:rPr dirty="0" sz="30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 spc="-175">
                <a:solidFill>
                  <a:srgbClr val="FFFFFF"/>
                </a:solidFill>
                <a:latin typeface="Trebuchet MS"/>
                <a:cs typeface="Trebuchet MS"/>
              </a:rPr>
              <a:t>ЗАПИСКА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986" y="2091931"/>
            <a:ext cx="3931285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360" b="1" i="1">
                <a:solidFill>
                  <a:srgbClr val="231F20"/>
                </a:solidFill>
                <a:latin typeface="Arial"/>
                <a:cs typeface="Arial"/>
              </a:rPr>
              <a:t>ЗА</a:t>
            </a:r>
            <a:r>
              <a:rPr dirty="0" sz="2400" spc="-315" b="1" i="1">
                <a:solidFill>
                  <a:srgbClr val="231F20"/>
                </a:solidFill>
                <a:latin typeface="Arial"/>
                <a:cs typeface="Arial"/>
              </a:rPr>
              <a:t>ПРЕЩЕННЫЙ</a:t>
            </a:r>
            <a:r>
              <a:rPr dirty="0" sz="2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2400" spc="-370" b="1" i="1">
                <a:solidFill>
                  <a:srgbClr val="231F20"/>
                </a:solidFill>
                <a:latin typeface="Arial"/>
                <a:cs typeface="Arial"/>
              </a:rPr>
              <a:t>СПИСОК</a:t>
            </a:r>
            <a:r>
              <a:rPr dirty="0" sz="2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231F20"/>
                </a:solidFill>
                <a:latin typeface="Arial"/>
                <a:cs typeface="Arial"/>
              </a:rPr>
              <a:t>2023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291" y="2828197"/>
            <a:ext cx="5633085" cy="52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60">
                <a:solidFill>
                  <a:srgbClr val="231F20"/>
                </a:solidFill>
                <a:latin typeface="Trebuchet MS"/>
                <a:cs typeface="Trebuchet MS"/>
              </a:rPr>
              <a:t>СУБС</a:t>
            </a:r>
            <a:r>
              <a:rPr dirty="0" sz="1600" spc="-25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00" spc="-70">
                <a:solidFill>
                  <a:srgbClr val="231F20"/>
                </a:solidFill>
                <a:latin typeface="Trebuchet MS"/>
                <a:cs typeface="Trebuchet MS"/>
              </a:rPr>
              <a:t>АНЦИИ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160">
                <a:solidFill>
                  <a:srgbClr val="231F20"/>
                </a:solidFill>
                <a:latin typeface="Trebuchet MS"/>
                <a:cs typeface="Trebuchet MS"/>
              </a:rPr>
              <a:t>МЕ</a:t>
            </a:r>
            <a:r>
              <a:rPr dirty="0" sz="1600" spc="-2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00" spc="-114">
                <a:solidFill>
                  <a:srgbClr val="231F20"/>
                </a:solidFill>
                <a:latin typeface="Trebuchet MS"/>
                <a:cs typeface="Trebuchet MS"/>
              </a:rPr>
              <a:t>ОД</a:t>
            </a:r>
            <a:r>
              <a:rPr dirty="0" sz="1600" spc="-14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600" spc="-2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600" spc="-20">
                <a:solidFill>
                  <a:srgbClr val="231F20"/>
                </a:solidFill>
                <a:latin typeface="Trebuchet MS"/>
                <a:cs typeface="Trebuchet MS"/>
              </a:rPr>
              <a:t>(В</a:t>
            </a:r>
            <a:r>
              <a:rPr dirty="0" sz="1600" spc="-114">
                <a:solidFill>
                  <a:srgbClr val="231F20"/>
                </a:solidFill>
                <a:latin typeface="Trebuchet MS"/>
                <a:cs typeface="Trebuchet MS"/>
              </a:rPr>
              <a:t> СОРЕВНОВАТЕЛЬНЫЙ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600" spc="-114">
                <a:solidFill>
                  <a:srgbClr val="231F20"/>
                </a:solidFill>
                <a:latin typeface="Trebuchet MS"/>
                <a:cs typeface="Trebuchet MS"/>
              </a:rPr>
              <a:t> ВО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Trebuchet MS"/>
                <a:cs typeface="Trebuchet MS"/>
              </a:rPr>
              <a:t>ПЕРИОДЫ)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778234"/>
            <a:ext cx="1772285" cy="575945"/>
          </a:xfrm>
          <a:custGeom>
            <a:avLst/>
            <a:gdLst/>
            <a:ahLst/>
            <a:cxnLst/>
            <a:rect l="l" t="t" r="r" b="b"/>
            <a:pathLst>
              <a:path w="1772285" h="575945">
                <a:moveTo>
                  <a:pt x="1772183" y="0"/>
                </a:moveTo>
                <a:lnTo>
                  <a:pt x="0" y="0"/>
                </a:lnTo>
                <a:lnTo>
                  <a:pt x="0" y="575731"/>
                </a:lnTo>
                <a:lnTo>
                  <a:pt x="1772183" y="575731"/>
                </a:lnTo>
                <a:lnTo>
                  <a:pt x="1772183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98345" y="3882935"/>
            <a:ext cx="3693160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125">
                <a:solidFill>
                  <a:srgbClr val="40AD49"/>
                </a:solidFill>
                <a:latin typeface="Trebuchet MS"/>
                <a:cs typeface="Trebuchet MS"/>
              </a:rPr>
              <a:t>ЗАПРЕЩЕННЫЕ</a:t>
            </a:r>
            <a:r>
              <a:rPr dirty="0" sz="2400" spc="-45">
                <a:solidFill>
                  <a:srgbClr val="40AD49"/>
                </a:solidFill>
                <a:latin typeface="Times New Roman"/>
                <a:cs typeface="Times New Roman"/>
              </a:rPr>
              <a:t> </a:t>
            </a:r>
            <a:r>
              <a:rPr dirty="0" sz="2400" spc="-204">
                <a:solidFill>
                  <a:srgbClr val="40AD49"/>
                </a:solidFill>
                <a:latin typeface="Trebuchet MS"/>
                <a:cs typeface="Trebuchet MS"/>
              </a:rPr>
              <a:t>СУБС</a:t>
            </a:r>
            <a:r>
              <a:rPr dirty="0" sz="2400" spc="-505">
                <a:solidFill>
                  <a:srgbClr val="40AD49"/>
                </a:solidFill>
                <a:latin typeface="Trebuchet MS"/>
                <a:cs typeface="Trebuchet MS"/>
              </a:rPr>
              <a:t>Т</a:t>
            </a:r>
            <a:r>
              <a:rPr dirty="0" sz="2400" spc="-110">
                <a:solidFill>
                  <a:srgbClr val="40AD49"/>
                </a:solidFill>
                <a:latin typeface="Trebuchet MS"/>
                <a:cs typeface="Trebuchet MS"/>
              </a:rPr>
              <a:t>АНЦИИ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4830248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7599774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9017755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281" y="4855735"/>
            <a:ext cx="6601459" cy="5351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S1.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Анаболические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агенты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rebuchet MS"/>
              <a:cs typeface="Trebuchet MS"/>
            </a:endParaRPr>
          </a:p>
          <a:p>
            <a:pPr algn="just" marL="408305" marR="7620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Андрост-4-ен-3,11,17-трион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(11-кетоандростендион,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адреностерон)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примера.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организме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он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превращается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11-кетотестостерон,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оба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являются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андрогенами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уже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как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метаболиты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андростендиона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тестостерона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соответственно.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08305" marR="9525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Субстанция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200" spc="-85">
                <a:solidFill>
                  <a:srgbClr val="231F20"/>
                </a:solidFill>
                <a:latin typeface="Lucida Sans Unicode"/>
                <a:cs typeface="Lucida Sans Unicode"/>
              </a:rPr>
              <a:t>α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-метилэпитиостанол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(также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известная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как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эпистан)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является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17-метилированным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аналогом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тиодрола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(Shionogi,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Япония)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превращается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20" i="1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12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85" i="1">
                <a:solidFill>
                  <a:srgbClr val="231F20"/>
                </a:solidFill>
                <a:latin typeface="Arial"/>
                <a:cs typeface="Arial"/>
              </a:rPr>
              <a:t>vivo</a:t>
            </a:r>
            <a:r>
              <a:rPr dirty="0" sz="1200" spc="-8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запрещенный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анаболический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агент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дезоксиметилтестостерон.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Следовательно,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согласно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определению,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200" spc="-75">
                <a:solidFill>
                  <a:srgbClr val="231F20"/>
                </a:solidFill>
                <a:latin typeface="Lucida Sans Unicode"/>
                <a:cs typeface="Lucida Sans Unicode"/>
              </a:rPr>
              <a:t>α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-метилэпитиостанол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также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запрещен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соответствии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S1.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того,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чтобы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однозначно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задокументировать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запрещенный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статус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200" spc="-100">
                <a:solidFill>
                  <a:srgbClr val="231F20"/>
                </a:solidFill>
                <a:latin typeface="Lucida Sans Unicode"/>
                <a:cs typeface="Lucida Sans Unicode"/>
              </a:rPr>
              <a:t>α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-метилэпитиостанола,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эта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субстанция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была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добавлена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дополнительного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примера.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69265" indent="-133350">
              <a:lnSpc>
                <a:spcPct val="100000"/>
              </a:lnSpc>
              <a:spcBef>
                <a:spcPts val="5"/>
              </a:spcBef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S-23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YK-11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были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добавлены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примеров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SARMs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S1.2.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S4.</a:t>
            </a:r>
            <a:r>
              <a:rPr dirty="0" sz="14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95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ормоны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мод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ляторы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метаболизма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450">
              <a:latin typeface="Trebuchet MS"/>
              <a:cs typeface="Trebuchet MS"/>
            </a:endParaRPr>
          </a:p>
          <a:p>
            <a:pPr algn="just" marL="408305" marR="5080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Раздел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S4.3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обновлен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путем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включения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антител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предшественников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миостатина,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примера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апитегромаб.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69265" indent="-133350">
              <a:lnSpc>
                <a:spcPct val="100000"/>
              </a:lnSpc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Нумерация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была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изменена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ясности,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классификация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изменилась.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S5.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Диуретики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маскирующие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агенты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450">
              <a:latin typeface="Trebuchet MS"/>
              <a:cs typeface="Trebuchet MS"/>
            </a:endParaRPr>
          </a:p>
          <a:p>
            <a:pPr algn="just" marL="469265" indent="-133350">
              <a:lnSpc>
                <a:spcPct val="100000"/>
              </a:lnSpc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Вводный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текст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раздела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изменен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целью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гармонизации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другими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разделами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Запрещенного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списка.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AD49"/>
              </a:buClr>
              <a:buFont typeface="Trebuchet MS"/>
              <a:buChar char="•"/>
            </a:pPr>
            <a:endParaRPr sz="1100">
              <a:latin typeface="Trebuchet MS"/>
              <a:cs typeface="Trebuchet MS"/>
            </a:endParaRPr>
          </a:p>
          <a:p>
            <a:pPr algn="just" marL="408305" marR="9525" indent="-72390">
              <a:lnSpc>
                <a:spcPct val="100000"/>
              </a:lnSpc>
              <a:spcBef>
                <a:spcPts val="5"/>
              </a:spcBef>
              <a:buClr>
                <a:srgbClr val="40AD49"/>
              </a:buClr>
              <a:buChar char="•"/>
              <a:tabLst>
                <a:tab pos="469900" algn="l"/>
              </a:tabLst>
            </a:pP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Торасемид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примера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уже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включен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 i="1">
                <a:solidFill>
                  <a:srgbClr val="231F20"/>
                </a:solidFill>
                <a:latin typeface="Arial"/>
                <a:cs typeface="Arial"/>
              </a:rPr>
              <a:t>Технический</a:t>
            </a:r>
            <a:r>
              <a:rPr dirty="0" sz="1200" spc="-1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документ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0" i="1">
                <a:solidFill>
                  <a:srgbClr val="231F20"/>
                </a:solidFill>
                <a:latin typeface="Arial"/>
                <a:cs typeface="Arial"/>
              </a:rPr>
              <a:t>ВАДА</a:t>
            </a:r>
            <a:r>
              <a:rPr dirty="0" sz="1200" spc="-1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(TD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MRPL)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0" i="1">
                <a:solidFill>
                  <a:srgbClr val="231F20"/>
                </a:solidFill>
                <a:latin typeface="Arial"/>
                <a:cs typeface="Arial"/>
              </a:rPr>
              <a:t>Техническое</a:t>
            </a:r>
            <a:r>
              <a:rPr dirty="0" sz="1200" spc="-8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14" i="1">
                <a:solidFill>
                  <a:srgbClr val="231F20"/>
                </a:solidFill>
                <a:latin typeface="Arial"/>
                <a:cs typeface="Arial"/>
              </a:rPr>
              <a:t>письмо</a:t>
            </a:r>
            <a:r>
              <a:rPr dirty="0" sz="1200" spc="-7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65" i="1">
                <a:solidFill>
                  <a:srgbClr val="231F20"/>
                </a:solidFill>
                <a:latin typeface="Arial"/>
                <a:cs typeface="Arial"/>
              </a:rPr>
              <a:t>ВАДА</a:t>
            </a:r>
            <a:r>
              <a:rPr dirty="0" sz="1200" spc="-8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(TL24).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661990" y="1340345"/>
            <a:ext cx="1383030" cy="297180"/>
            <a:chOff x="5661990" y="1340345"/>
            <a:chExt cx="1383030" cy="297180"/>
          </a:xfrm>
        </p:grpSpPr>
        <p:sp>
          <p:nvSpPr>
            <p:cNvPr id="15" name="object 15"/>
            <p:cNvSpPr/>
            <p:nvPr/>
          </p:nvSpPr>
          <p:spPr>
            <a:xfrm>
              <a:off x="5661990" y="1340345"/>
              <a:ext cx="1072515" cy="297180"/>
            </a:xfrm>
            <a:custGeom>
              <a:avLst/>
              <a:gdLst/>
              <a:ahLst/>
              <a:cxnLst/>
              <a:rect l="l" t="t" r="r" b="b"/>
              <a:pathLst>
                <a:path w="1072515" h="297180">
                  <a:moveTo>
                    <a:pt x="762558" y="4914"/>
                  </a:moveTo>
                  <a:lnTo>
                    <a:pt x="714806" y="4914"/>
                  </a:lnTo>
                  <a:lnTo>
                    <a:pt x="627900" y="292011"/>
                  </a:lnTo>
                  <a:lnTo>
                    <a:pt x="675830" y="292011"/>
                  </a:lnTo>
                  <a:lnTo>
                    <a:pt x="694232" y="226758"/>
                  </a:lnTo>
                  <a:lnTo>
                    <a:pt x="831567" y="226758"/>
                  </a:lnTo>
                  <a:lnTo>
                    <a:pt x="816527" y="178409"/>
                  </a:lnTo>
                  <a:lnTo>
                    <a:pt x="707974" y="178409"/>
                  </a:lnTo>
                  <a:lnTo>
                    <a:pt x="738212" y="71894"/>
                  </a:lnTo>
                  <a:lnTo>
                    <a:pt x="783394" y="71894"/>
                  </a:lnTo>
                  <a:lnTo>
                    <a:pt x="762558" y="4914"/>
                  </a:lnTo>
                  <a:close/>
                </a:path>
                <a:path w="1072515" h="297180">
                  <a:moveTo>
                    <a:pt x="831567" y="226758"/>
                  </a:moveTo>
                  <a:lnTo>
                    <a:pt x="783323" y="226758"/>
                  </a:lnTo>
                  <a:lnTo>
                    <a:pt x="802855" y="292011"/>
                  </a:lnTo>
                  <a:lnTo>
                    <a:pt x="851865" y="292011"/>
                  </a:lnTo>
                  <a:lnTo>
                    <a:pt x="831567" y="226758"/>
                  </a:lnTo>
                  <a:close/>
                </a:path>
                <a:path w="1072515" h="297180">
                  <a:moveTo>
                    <a:pt x="783394" y="71894"/>
                  </a:moveTo>
                  <a:lnTo>
                    <a:pt x="738212" y="71894"/>
                  </a:lnTo>
                  <a:lnTo>
                    <a:pt x="768883" y="178409"/>
                  </a:lnTo>
                  <a:lnTo>
                    <a:pt x="816527" y="178409"/>
                  </a:lnTo>
                  <a:lnTo>
                    <a:pt x="783394" y="71894"/>
                  </a:lnTo>
                  <a:close/>
                </a:path>
                <a:path w="1072515" h="297180">
                  <a:moveTo>
                    <a:pt x="72428" y="4914"/>
                  </a:moveTo>
                  <a:lnTo>
                    <a:pt x="0" y="4914"/>
                  </a:lnTo>
                  <a:lnTo>
                    <a:pt x="0" y="292011"/>
                  </a:lnTo>
                  <a:lnTo>
                    <a:pt x="44945" y="292011"/>
                  </a:lnTo>
                  <a:lnTo>
                    <a:pt x="44945" y="183705"/>
                  </a:lnTo>
                  <a:lnTo>
                    <a:pt x="74472" y="183705"/>
                  </a:lnTo>
                  <a:lnTo>
                    <a:pt x="122184" y="178899"/>
                  </a:lnTo>
                  <a:lnTo>
                    <a:pt x="153997" y="155364"/>
                  </a:lnTo>
                  <a:lnTo>
                    <a:pt x="164593" y="134912"/>
                  </a:lnTo>
                  <a:lnTo>
                    <a:pt x="44945" y="134912"/>
                  </a:lnTo>
                  <a:lnTo>
                    <a:pt x="44945" y="53492"/>
                  </a:lnTo>
                  <a:lnTo>
                    <a:pt x="165155" y="53492"/>
                  </a:lnTo>
                  <a:lnTo>
                    <a:pt x="163801" y="49058"/>
                  </a:lnTo>
                  <a:lnTo>
                    <a:pt x="134857" y="13316"/>
                  </a:lnTo>
                  <a:lnTo>
                    <a:pt x="90919" y="5177"/>
                  </a:lnTo>
                  <a:lnTo>
                    <a:pt x="72428" y="4914"/>
                  </a:lnTo>
                  <a:close/>
                </a:path>
                <a:path w="1072515" h="297180">
                  <a:moveTo>
                    <a:pt x="165155" y="53492"/>
                  </a:moveTo>
                  <a:lnTo>
                    <a:pt x="66865" y="53492"/>
                  </a:lnTo>
                  <a:lnTo>
                    <a:pt x="79762" y="53695"/>
                  </a:lnTo>
                  <a:lnTo>
                    <a:pt x="90220" y="54308"/>
                  </a:lnTo>
                  <a:lnTo>
                    <a:pt x="118503" y="69964"/>
                  </a:lnTo>
                  <a:lnTo>
                    <a:pt x="122453" y="76428"/>
                  </a:lnTo>
                  <a:lnTo>
                    <a:pt x="124421" y="84505"/>
                  </a:lnTo>
                  <a:lnTo>
                    <a:pt x="124421" y="103416"/>
                  </a:lnTo>
                  <a:lnTo>
                    <a:pt x="122516" y="111328"/>
                  </a:lnTo>
                  <a:lnTo>
                    <a:pt x="118643" y="117817"/>
                  </a:lnTo>
                  <a:lnTo>
                    <a:pt x="114871" y="124282"/>
                  </a:lnTo>
                  <a:lnTo>
                    <a:pt x="69837" y="134912"/>
                  </a:lnTo>
                  <a:lnTo>
                    <a:pt x="164593" y="134912"/>
                  </a:lnTo>
                  <a:lnTo>
                    <a:pt x="164793" y="134455"/>
                  </a:lnTo>
                  <a:lnTo>
                    <a:pt x="168273" y="122045"/>
                  </a:lnTo>
                  <a:lnTo>
                    <a:pt x="170360" y="108376"/>
                  </a:lnTo>
                  <a:lnTo>
                    <a:pt x="171056" y="93433"/>
                  </a:lnTo>
                  <a:lnTo>
                    <a:pt x="170252" y="77068"/>
                  </a:lnTo>
                  <a:lnTo>
                    <a:pt x="167836" y="62279"/>
                  </a:lnTo>
                  <a:lnTo>
                    <a:pt x="165155" y="53492"/>
                  </a:lnTo>
                  <a:close/>
                </a:path>
                <a:path w="1072515" h="297180">
                  <a:moveTo>
                    <a:pt x="226199" y="249072"/>
                  </a:moveTo>
                  <a:lnTo>
                    <a:pt x="226199" y="292011"/>
                  </a:lnTo>
                  <a:lnTo>
                    <a:pt x="233293" y="293550"/>
                  </a:lnTo>
                  <a:lnTo>
                    <a:pt x="240857" y="294659"/>
                  </a:lnTo>
                  <a:lnTo>
                    <a:pt x="248890" y="295329"/>
                  </a:lnTo>
                  <a:lnTo>
                    <a:pt x="257390" y="295554"/>
                  </a:lnTo>
                  <a:lnTo>
                    <a:pt x="266159" y="294539"/>
                  </a:lnTo>
                  <a:lnTo>
                    <a:pt x="295139" y="269656"/>
                  </a:lnTo>
                  <a:lnTo>
                    <a:pt x="304969" y="249910"/>
                  </a:lnTo>
                  <a:lnTo>
                    <a:pt x="239268" y="249910"/>
                  </a:lnTo>
                  <a:lnTo>
                    <a:pt x="233641" y="249618"/>
                  </a:lnTo>
                  <a:lnTo>
                    <a:pt x="226199" y="249072"/>
                  </a:lnTo>
                  <a:close/>
                </a:path>
                <a:path w="1072515" h="297180">
                  <a:moveTo>
                    <a:pt x="247370" y="4914"/>
                  </a:moveTo>
                  <a:lnTo>
                    <a:pt x="196837" y="4914"/>
                  </a:lnTo>
                  <a:lnTo>
                    <a:pt x="278968" y="210934"/>
                  </a:lnTo>
                  <a:lnTo>
                    <a:pt x="275795" y="222085"/>
                  </a:lnTo>
                  <a:lnTo>
                    <a:pt x="253961" y="249910"/>
                  </a:lnTo>
                  <a:lnTo>
                    <a:pt x="304969" y="249910"/>
                  </a:lnTo>
                  <a:lnTo>
                    <a:pt x="308632" y="241547"/>
                  </a:lnTo>
                  <a:lnTo>
                    <a:pt x="315531" y="223075"/>
                  </a:lnTo>
                  <a:lnTo>
                    <a:pt x="339374" y="153949"/>
                  </a:lnTo>
                  <a:lnTo>
                    <a:pt x="299161" y="153949"/>
                  </a:lnTo>
                  <a:lnTo>
                    <a:pt x="247370" y="4914"/>
                  </a:lnTo>
                  <a:close/>
                </a:path>
                <a:path w="1072515" h="297180">
                  <a:moveTo>
                    <a:pt x="390779" y="4914"/>
                  </a:moveTo>
                  <a:lnTo>
                    <a:pt x="344106" y="4914"/>
                  </a:lnTo>
                  <a:lnTo>
                    <a:pt x="299161" y="153949"/>
                  </a:lnTo>
                  <a:lnTo>
                    <a:pt x="339374" y="153949"/>
                  </a:lnTo>
                  <a:lnTo>
                    <a:pt x="390779" y="4914"/>
                  </a:lnTo>
                  <a:close/>
                </a:path>
                <a:path w="1072515" h="297180">
                  <a:moveTo>
                    <a:pt x="515289" y="0"/>
                  </a:moveTo>
                  <a:lnTo>
                    <a:pt x="473916" y="9037"/>
                  </a:lnTo>
                  <a:lnTo>
                    <a:pt x="441972" y="36068"/>
                  </a:lnTo>
                  <a:lnTo>
                    <a:pt x="418377" y="85553"/>
                  </a:lnTo>
                  <a:lnTo>
                    <a:pt x="410527" y="151041"/>
                  </a:lnTo>
                  <a:lnTo>
                    <a:pt x="412478" y="183995"/>
                  </a:lnTo>
                  <a:lnTo>
                    <a:pt x="428106" y="239227"/>
                  </a:lnTo>
                  <a:lnTo>
                    <a:pt x="456358" y="276952"/>
                  </a:lnTo>
                  <a:lnTo>
                    <a:pt x="491715" y="294648"/>
                  </a:lnTo>
                  <a:lnTo>
                    <a:pt x="512508" y="296862"/>
                  </a:lnTo>
                  <a:lnTo>
                    <a:pt x="529196" y="295476"/>
                  </a:lnTo>
                  <a:lnTo>
                    <a:pt x="571030" y="274701"/>
                  </a:lnTo>
                  <a:lnTo>
                    <a:pt x="590583" y="247345"/>
                  </a:lnTo>
                  <a:lnTo>
                    <a:pt x="511759" y="247345"/>
                  </a:lnTo>
                  <a:lnTo>
                    <a:pt x="500159" y="245913"/>
                  </a:lnTo>
                  <a:lnTo>
                    <a:pt x="465560" y="211020"/>
                  </a:lnTo>
                  <a:lnTo>
                    <a:pt x="457958" y="172436"/>
                  </a:lnTo>
                  <a:lnTo>
                    <a:pt x="457009" y="147281"/>
                  </a:lnTo>
                  <a:lnTo>
                    <a:pt x="457981" y="122969"/>
                  </a:lnTo>
                  <a:lnTo>
                    <a:pt x="465774" y="85475"/>
                  </a:lnTo>
                  <a:lnTo>
                    <a:pt x="490456" y="55237"/>
                  </a:lnTo>
                  <a:lnTo>
                    <a:pt x="512889" y="49555"/>
                  </a:lnTo>
                  <a:lnTo>
                    <a:pt x="592904" y="49555"/>
                  </a:lnTo>
                  <a:lnTo>
                    <a:pt x="586455" y="37826"/>
                  </a:lnTo>
                  <a:lnTo>
                    <a:pt x="578065" y="27051"/>
                  </a:lnTo>
                  <a:lnTo>
                    <a:pt x="564662" y="15232"/>
                  </a:lnTo>
                  <a:lnTo>
                    <a:pt x="549730" y="6777"/>
                  </a:lnTo>
                  <a:lnTo>
                    <a:pt x="533272" y="1696"/>
                  </a:lnTo>
                  <a:lnTo>
                    <a:pt x="515289" y="0"/>
                  </a:lnTo>
                  <a:close/>
                </a:path>
                <a:path w="1072515" h="297180">
                  <a:moveTo>
                    <a:pt x="561352" y="186448"/>
                  </a:moveTo>
                  <a:lnTo>
                    <a:pt x="548606" y="224409"/>
                  </a:lnTo>
                  <a:lnTo>
                    <a:pt x="511759" y="247345"/>
                  </a:lnTo>
                  <a:lnTo>
                    <a:pt x="590583" y="247345"/>
                  </a:lnTo>
                  <a:lnTo>
                    <a:pt x="591408" y="245913"/>
                  </a:lnTo>
                  <a:lnTo>
                    <a:pt x="599028" y="226732"/>
                  </a:lnTo>
                  <a:lnTo>
                    <a:pt x="604989" y="204254"/>
                  </a:lnTo>
                  <a:lnTo>
                    <a:pt x="561352" y="186448"/>
                  </a:lnTo>
                  <a:close/>
                </a:path>
                <a:path w="1072515" h="297180">
                  <a:moveTo>
                    <a:pt x="592904" y="49555"/>
                  </a:moveTo>
                  <a:lnTo>
                    <a:pt x="512889" y="49555"/>
                  </a:lnTo>
                  <a:lnTo>
                    <a:pt x="521218" y="50333"/>
                  </a:lnTo>
                  <a:lnTo>
                    <a:pt x="528997" y="52668"/>
                  </a:lnTo>
                  <a:lnTo>
                    <a:pt x="557211" y="86766"/>
                  </a:lnTo>
                  <a:lnTo>
                    <a:pt x="559866" y="97764"/>
                  </a:lnTo>
                  <a:lnTo>
                    <a:pt x="604418" y="84035"/>
                  </a:lnTo>
                  <a:lnTo>
                    <a:pt x="599643" y="66316"/>
                  </a:lnTo>
                  <a:lnTo>
                    <a:pt x="593651" y="50914"/>
                  </a:lnTo>
                  <a:lnTo>
                    <a:pt x="592904" y="49555"/>
                  </a:lnTo>
                  <a:close/>
                </a:path>
                <a:path w="1072515" h="297180">
                  <a:moveTo>
                    <a:pt x="967041" y="4914"/>
                  </a:moveTo>
                  <a:lnTo>
                    <a:pt x="884834" y="4914"/>
                  </a:lnTo>
                  <a:lnTo>
                    <a:pt x="884834" y="292011"/>
                  </a:lnTo>
                  <a:lnTo>
                    <a:pt x="969454" y="292011"/>
                  </a:lnTo>
                  <a:lnTo>
                    <a:pt x="982504" y="291497"/>
                  </a:lnTo>
                  <a:lnTo>
                    <a:pt x="1022505" y="279285"/>
                  </a:lnTo>
                  <a:lnTo>
                    <a:pt x="1049608" y="250949"/>
                  </a:lnTo>
                  <a:lnTo>
                    <a:pt x="1053457" y="243611"/>
                  </a:lnTo>
                  <a:lnTo>
                    <a:pt x="929703" y="243611"/>
                  </a:lnTo>
                  <a:lnTo>
                    <a:pt x="929703" y="53492"/>
                  </a:lnTo>
                  <a:lnTo>
                    <a:pt x="1053431" y="53492"/>
                  </a:lnTo>
                  <a:lnTo>
                    <a:pt x="1049692" y="46396"/>
                  </a:lnTo>
                  <a:lnTo>
                    <a:pt x="1021920" y="16563"/>
                  </a:lnTo>
                  <a:lnTo>
                    <a:pt x="981675" y="5379"/>
                  </a:lnTo>
                  <a:lnTo>
                    <a:pt x="967041" y="4914"/>
                  </a:lnTo>
                  <a:close/>
                </a:path>
                <a:path w="1072515" h="297180">
                  <a:moveTo>
                    <a:pt x="1053431" y="53492"/>
                  </a:moveTo>
                  <a:lnTo>
                    <a:pt x="950188" y="53492"/>
                  </a:lnTo>
                  <a:lnTo>
                    <a:pt x="962630" y="53644"/>
                  </a:lnTo>
                  <a:lnTo>
                    <a:pt x="972869" y="54111"/>
                  </a:lnTo>
                  <a:lnTo>
                    <a:pt x="1008189" y="69964"/>
                  </a:lnTo>
                  <a:lnTo>
                    <a:pt x="1023005" y="108952"/>
                  </a:lnTo>
                  <a:lnTo>
                    <a:pt x="1025347" y="149225"/>
                  </a:lnTo>
                  <a:lnTo>
                    <a:pt x="1025103" y="163870"/>
                  </a:lnTo>
                  <a:lnTo>
                    <a:pt x="1019121" y="207539"/>
                  </a:lnTo>
                  <a:lnTo>
                    <a:pt x="994994" y="239331"/>
                  </a:lnTo>
                  <a:lnTo>
                    <a:pt x="963561" y="243611"/>
                  </a:lnTo>
                  <a:lnTo>
                    <a:pt x="1053457" y="243611"/>
                  </a:lnTo>
                  <a:lnTo>
                    <a:pt x="1067522" y="201758"/>
                  </a:lnTo>
                  <a:lnTo>
                    <a:pt x="1072007" y="151384"/>
                  </a:lnTo>
                  <a:lnTo>
                    <a:pt x="1071534" y="131569"/>
                  </a:lnTo>
                  <a:lnTo>
                    <a:pt x="1064387" y="82245"/>
                  </a:lnTo>
                  <a:lnTo>
                    <a:pt x="1055303" y="57043"/>
                  </a:lnTo>
                  <a:lnTo>
                    <a:pt x="1053431" y="5349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47688" y="1345259"/>
              <a:ext cx="297180" cy="287655"/>
            </a:xfrm>
            <a:custGeom>
              <a:avLst/>
              <a:gdLst/>
              <a:ahLst/>
              <a:cxnLst/>
              <a:rect l="l" t="t" r="r" b="b"/>
              <a:pathLst>
                <a:path w="297179" h="287655">
                  <a:moveTo>
                    <a:pt x="134620" y="0"/>
                  </a:moveTo>
                  <a:lnTo>
                    <a:pt x="86918" y="0"/>
                  </a:lnTo>
                  <a:lnTo>
                    <a:pt x="0" y="287096"/>
                  </a:lnTo>
                  <a:lnTo>
                    <a:pt x="47929" y="287096"/>
                  </a:lnTo>
                  <a:lnTo>
                    <a:pt x="66294" y="221843"/>
                  </a:lnTo>
                  <a:lnTo>
                    <a:pt x="296938" y="221843"/>
                  </a:lnTo>
                  <a:lnTo>
                    <a:pt x="296938" y="173494"/>
                  </a:lnTo>
                  <a:lnTo>
                    <a:pt x="80073" y="173494"/>
                  </a:lnTo>
                  <a:lnTo>
                    <a:pt x="110286" y="66979"/>
                  </a:lnTo>
                  <a:lnTo>
                    <a:pt x="155468" y="66979"/>
                  </a:lnTo>
                  <a:lnTo>
                    <a:pt x="134620" y="0"/>
                  </a:lnTo>
                  <a:close/>
                </a:path>
                <a:path w="297179" h="287655">
                  <a:moveTo>
                    <a:pt x="203631" y="221843"/>
                  </a:moveTo>
                  <a:lnTo>
                    <a:pt x="155422" y="221843"/>
                  </a:lnTo>
                  <a:lnTo>
                    <a:pt x="174967" y="287096"/>
                  </a:lnTo>
                  <a:lnTo>
                    <a:pt x="223964" y="287096"/>
                  </a:lnTo>
                  <a:lnTo>
                    <a:pt x="203631" y="221843"/>
                  </a:lnTo>
                  <a:close/>
                </a:path>
                <a:path w="297179" h="287655">
                  <a:moveTo>
                    <a:pt x="155468" y="66979"/>
                  </a:moveTo>
                  <a:lnTo>
                    <a:pt x="110286" y="66979"/>
                  </a:lnTo>
                  <a:lnTo>
                    <a:pt x="140970" y="173494"/>
                  </a:lnTo>
                  <a:lnTo>
                    <a:pt x="188607" y="173494"/>
                  </a:lnTo>
                  <a:lnTo>
                    <a:pt x="177177" y="136715"/>
                  </a:lnTo>
                  <a:lnTo>
                    <a:pt x="296938" y="136715"/>
                  </a:lnTo>
                  <a:lnTo>
                    <a:pt x="296938" y="88417"/>
                  </a:lnTo>
                  <a:lnTo>
                    <a:pt x="162140" y="88417"/>
                  </a:lnTo>
                  <a:lnTo>
                    <a:pt x="155468" y="66979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5976201" y="791374"/>
            <a:ext cx="1053465" cy="287655"/>
            <a:chOff x="5976201" y="791374"/>
            <a:chExt cx="1053465" cy="287655"/>
          </a:xfrm>
        </p:grpSpPr>
        <p:sp>
          <p:nvSpPr>
            <p:cNvPr id="18" name="object 18"/>
            <p:cNvSpPr/>
            <p:nvPr/>
          </p:nvSpPr>
          <p:spPr>
            <a:xfrm>
              <a:off x="5976201" y="850099"/>
              <a:ext cx="356235" cy="223520"/>
            </a:xfrm>
            <a:custGeom>
              <a:avLst/>
              <a:gdLst/>
              <a:ahLst/>
              <a:cxnLst/>
              <a:rect l="l" t="t" r="r" b="b"/>
              <a:pathLst>
                <a:path w="356235" h="223519">
                  <a:moveTo>
                    <a:pt x="355739" y="0"/>
                  </a:moveTo>
                  <a:lnTo>
                    <a:pt x="300139" y="0"/>
                  </a:lnTo>
                  <a:lnTo>
                    <a:pt x="256933" y="155892"/>
                  </a:lnTo>
                  <a:lnTo>
                    <a:pt x="214122" y="0"/>
                  </a:lnTo>
                  <a:lnTo>
                    <a:pt x="143129" y="0"/>
                  </a:lnTo>
                  <a:lnTo>
                    <a:pt x="100291" y="155892"/>
                  </a:lnTo>
                  <a:lnTo>
                    <a:pt x="57111" y="0"/>
                  </a:lnTo>
                  <a:lnTo>
                    <a:pt x="0" y="0"/>
                  </a:lnTo>
                  <a:lnTo>
                    <a:pt x="0" y="6565"/>
                  </a:lnTo>
                  <a:lnTo>
                    <a:pt x="61607" y="223507"/>
                  </a:lnTo>
                  <a:lnTo>
                    <a:pt x="137109" y="223507"/>
                  </a:lnTo>
                  <a:lnTo>
                    <a:pt x="178066" y="75501"/>
                  </a:lnTo>
                  <a:lnTo>
                    <a:pt x="218998" y="223507"/>
                  </a:lnTo>
                  <a:lnTo>
                    <a:pt x="294132" y="223507"/>
                  </a:lnTo>
                  <a:lnTo>
                    <a:pt x="355739" y="6565"/>
                  </a:lnTo>
                  <a:lnTo>
                    <a:pt x="3557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8308" y="845210"/>
              <a:ext cx="213360" cy="23326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564935" y="791374"/>
              <a:ext cx="229235" cy="287655"/>
            </a:xfrm>
            <a:custGeom>
              <a:avLst/>
              <a:gdLst/>
              <a:ahLst/>
              <a:cxnLst/>
              <a:rect l="l" t="t" r="r" b="b"/>
              <a:pathLst>
                <a:path w="229234" h="287655">
                  <a:moveTo>
                    <a:pt x="99555" y="53835"/>
                  </a:moveTo>
                  <a:lnTo>
                    <a:pt x="59755" y="62576"/>
                  </a:lnTo>
                  <a:lnTo>
                    <a:pt x="28227" y="86848"/>
                  </a:lnTo>
                  <a:lnTo>
                    <a:pt x="7474" y="123722"/>
                  </a:lnTo>
                  <a:lnTo>
                    <a:pt x="0" y="170268"/>
                  </a:lnTo>
                  <a:lnTo>
                    <a:pt x="7401" y="216894"/>
                  </a:lnTo>
                  <a:lnTo>
                    <a:pt x="27940" y="253906"/>
                  </a:lnTo>
                  <a:lnTo>
                    <a:pt x="59118" y="278309"/>
                  </a:lnTo>
                  <a:lnTo>
                    <a:pt x="98437" y="287108"/>
                  </a:lnTo>
                  <a:lnTo>
                    <a:pt x="119591" y="284736"/>
                  </a:lnTo>
                  <a:lnTo>
                    <a:pt x="138950" y="277995"/>
                  </a:lnTo>
                  <a:lnTo>
                    <a:pt x="155423" y="267451"/>
                  </a:lnTo>
                  <a:lnTo>
                    <a:pt x="167919" y="253669"/>
                  </a:lnTo>
                  <a:lnTo>
                    <a:pt x="228765" y="253669"/>
                  </a:lnTo>
                  <a:lnTo>
                    <a:pt x="228765" y="236016"/>
                  </a:lnTo>
                  <a:lnTo>
                    <a:pt x="114947" y="236016"/>
                  </a:lnTo>
                  <a:lnTo>
                    <a:pt x="94134" y="231239"/>
                  </a:lnTo>
                  <a:lnTo>
                    <a:pt x="78001" y="217797"/>
                  </a:lnTo>
                  <a:lnTo>
                    <a:pt x="67572" y="197028"/>
                  </a:lnTo>
                  <a:lnTo>
                    <a:pt x="63868" y="170268"/>
                  </a:lnTo>
                  <a:lnTo>
                    <a:pt x="67578" y="143584"/>
                  </a:lnTo>
                  <a:lnTo>
                    <a:pt x="78049" y="122953"/>
                  </a:lnTo>
                  <a:lnTo>
                    <a:pt x="94295" y="109645"/>
                  </a:lnTo>
                  <a:lnTo>
                    <a:pt x="115328" y="104927"/>
                  </a:lnTo>
                  <a:lnTo>
                    <a:pt x="228765" y="104927"/>
                  </a:lnTo>
                  <a:lnTo>
                    <a:pt x="228765" y="85394"/>
                  </a:lnTo>
                  <a:lnTo>
                    <a:pt x="167170" y="85394"/>
                  </a:lnTo>
                  <a:lnTo>
                    <a:pt x="154860" y="72223"/>
                  </a:lnTo>
                  <a:lnTo>
                    <a:pt x="138853" y="62290"/>
                  </a:lnTo>
                  <a:lnTo>
                    <a:pt x="120101" y="56019"/>
                  </a:lnTo>
                  <a:lnTo>
                    <a:pt x="99555" y="53835"/>
                  </a:lnTo>
                  <a:close/>
                </a:path>
                <a:path w="229234" h="287655">
                  <a:moveTo>
                    <a:pt x="228765" y="253669"/>
                  </a:moveTo>
                  <a:lnTo>
                    <a:pt x="167919" y="253669"/>
                  </a:lnTo>
                  <a:lnTo>
                    <a:pt x="167919" y="282219"/>
                  </a:lnTo>
                  <a:lnTo>
                    <a:pt x="228765" y="282219"/>
                  </a:lnTo>
                  <a:lnTo>
                    <a:pt x="228765" y="253669"/>
                  </a:lnTo>
                  <a:close/>
                </a:path>
                <a:path w="229234" h="287655">
                  <a:moveTo>
                    <a:pt x="228765" y="104927"/>
                  </a:moveTo>
                  <a:lnTo>
                    <a:pt x="115328" y="104927"/>
                  </a:lnTo>
                  <a:lnTo>
                    <a:pt x="136538" y="109693"/>
                  </a:lnTo>
                  <a:lnTo>
                    <a:pt x="153173" y="123050"/>
                  </a:lnTo>
                  <a:lnTo>
                    <a:pt x="164033" y="143589"/>
                  </a:lnTo>
                  <a:lnTo>
                    <a:pt x="167919" y="169900"/>
                  </a:lnTo>
                  <a:lnTo>
                    <a:pt x="163975" y="196561"/>
                  </a:lnTo>
                  <a:lnTo>
                    <a:pt x="152987" y="217474"/>
                  </a:lnTo>
                  <a:lnTo>
                    <a:pt x="136222" y="231129"/>
                  </a:lnTo>
                  <a:lnTo>
                    <a:pt x="114947" y="236016"/>
                  </a:lnTo>
                  <a:lnTo>
                    <a:pt x="228765" y="236016"/>
                  </a:lnTo>
                  <a:lnTo>
                    <a:pt x="228765" y="104927"/>
                  </a:lnTo>
                  <a:close/>
                </a:path>
                <a:path w="229234" h="287655">
                  <a:moveTo>
                    <a:pt x="228765" y="0"/>
                  </a:moveTo>
                  <a:lnTo>
                    <a:pt x="167170" y="0"/>
                  </a:lnTo>
                  <a:lnTo>
                    <a:pt x="167170" y="85394"/>
                  </a:lnTo>
                  <a:lnTo>
                    <a:pt x="228765" y="85394"/>
                  </a:lnTo>
                  <a:lnTo>
                    <a:pt x="2287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16141" y="845210"/>
              <a:ext cx="213372" cy="233260"/>
            </a:xfrm>
            <a:prstGeom prst="rect">
              <a:avLst/>
            </a:prstGeom>
          </p:spPr>
        </p:pic>
      </p:grp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77115" y="850112"/>
            <a:ext cx="237484" cy="223494"/>
          </a:xfrm>
          <a:prstGeom prst="rect">
            <a:avLst/>
          </a:prstGeom>
        </p:spPr>
      </p:pic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49734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141" y="426281"/>
            <a:ext cx="62744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84455" marR="5080" indent="-72390">
              <a:lnSpc>
                <a:spcPct val="100000"/>
              </a:lnSpc>
              <a:spcBef>
                <a:spcPts val="100"/>
              </a:spcBef>
              <a:buClr>
                <a:srgbClr val="40AD49"/>
              </a:buClr>
              <a:buChar char="•"/>
              <a:tabLst>
                <a:tab pos="146050" algn="l"/>
              </a:tabLst>
            </a:pP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Было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разъяснено,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5" i="1">
                <a:solidFill>
                  <a:srgbClr val="231F20"/>
                </a:solidFill>
                <a:latin typeface="Arial"/>
                <a:cs typeface="Arial"/>
              </a:rPr>
              <a:t>Разрешение</a:t>
            </a:r>
            <a:r>
              <a:rPr dirty="0" sz="1200" spc="-1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35" i="1">
                <a:solidFill>
                  <a:srgbClr val="231F20"/>
                </a:solidFill>
                <a:latin typeface="Arial"/>
                <a:cs typeface="Arial"/>
              </a:rPr>
              <a:t>Терапевтическое</a:t>
            </a:r>
            <a:r>
              <a:rPr dirty="0" sz="1200" spc="-1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20" i="1">
                <a:solidFill>
                  <a:srgbClr val="231F20"/>
                </a:solidFill>
                <a:latin typeface="Arial"/>
                <a:cs typeface="Arial"/>
              </a:rPr>
              <a:t>Использование</a:t>
            </a:r>
            <a:r>
              <a:rPr dirty="0" sz="1200" spc="-1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требуется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случае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местного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офтальмологического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применения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ингибиторов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карбоангидразы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(например,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дорзоламида,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бринзоламида)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местного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введения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фелипрессина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дентальной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анестезии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сочетании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субстанциями,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которых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установлен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пороговый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уровень.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291" y="2475209"/>
            <a:ext cx="6596380" cy="1219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М1.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Манип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ляции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кровью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ее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компонентами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rebuchet MS"/>
              <a:cs typeface="Trebuchet MS"/>
            </a:endParaRPr>
          </a:p>
          <a:p>
            <a:pPr algn="just" marL="40830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Вокселотор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примера,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он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изменяет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способность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гемоглобина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высвобождать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кислород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организме,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тем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самым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повышая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насыщение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артериальной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крови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кислородом.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побочного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эффекта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повышается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уровень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сывороточного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эритропоэтина,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который,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как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было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показано,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приводит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более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высокой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концентрации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гемоглобина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здоровых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людей.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393591"/>
            <a:ext cx="1772285" cy="575945"/>
          </a:xfrm>
          <a:custGeom>
            <a:avLst/>
            <a:gdLst/>
            <a:ahLst/>
            <a:cxnLst/>
            <a:rect l="l" t="t" r="r" b="b"/>
            <a:pathLst>
              <a:path w="1772285" h="575944">
                <a:moveTo>
                  <a:pt x="1772183" y="0"/>
                </a:moveTo>
                <a:lnTo>
                  <a:pt x="0" y="0"/>
                </a:lnTo>
                <a:lnTo>
                  <a:pt x="0" y="575746"/>
                </a:lnTo>
                <a:lnTo>
                  <a:pt x="1772183" y="575746"/>
                </a:lnTo>
                <a:lnTo>
                  <a:pt x="1772183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00860" y="1489308"/>
            <a:ext cx="3107055" cy="391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125">
                <a:solidFill>
                  <a:srgbClr val="40AD49"/>
                </a:solidFill>
              </a:rPr>
              <a:t>ЗАПРЕЩЕННЫЕ</a:t>
            </a:r>
            <a:r>
              <a:rPr dirty="0" sz="2400" spc="-45">
                <a:solidFill>
                  <a:srgbClr val="40AD49"/>
                </a:solidFill>
                <a:latin typeface="Times New Roman"/>
                <a:cs typeface="Times New Roman"/>
              </a:rPr>
              <a:t> </a:t>
            </a:r>
            <a:r>
              <a:rPr dirty="0" sz="2400" spc="-240">
                <a:solidFill>
                  <a:srgbClr val="40AD49"/>
                </a:solidFill>
              </a:rPr>
              <a:t>МЕ</a:t>
            </a:r>
            <a:r>
              <a:rPr dirty="0" sz="2400" spc="-335">
                <a:solidFill>
                  <a:srgbClr val="40AD49"/>
                </a:solidFill>
              </a:rPr>
              <a:t>Т</a:t>
            </a:r>
            <a:r>
              <a:rPr dirty="0" sz="2400" spc="-180">
                <a:solidFill>
                  <a:srgbClr val="40AD49"/>
                </a:solidFill>
              </a:rPr>
              <a:t>ОДЫ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275"/>
            <a:ext cx="6405245" cy="504190"/>
          </a:xfrm>
          <a:custGeom>
            <a:avLst/>
            <a:gdLst/>
            <a:ahLst/>
            <a:cxnLst/>
            <a:rect l="l" t="t" r="r" b="b"/>
            <a:pathLst>
              <a:path w="6405245" h="504190">
                <a:moveTo>
                  <a:pt x="6405054" y="0"/>
                </a:moveTo>
                <a:lnTo>
                  <a:pt x="0" y="0"/>
                </a:lnTo>
                <a:lnTo>
                  <a:pt x="0" y="503768"/>
                </a:lnTo>
                <a:lnTo>
                  <a:pt x="6405054" y="503768"/>
                </a:lnTo>
                <a:lnTo>
                  <a:pt x="640505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2393016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198522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6196" y="2418504"/>
            <a:ext cx="6700520" cy="5817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S6.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Стим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ляторы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rebuchet MS"/>
              <a:cs typeface="Trebuchet MS"/>
            </a:endParaRPr>
          </a:p>
          <a:p>
            <a:pPr algn="just" marL="446405" marR="70485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508000" algn="l"/>
              </a:tabLst>
            </a:pP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1,3-диметиламиламин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1,3-DMAA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были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добавлены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альтернативных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названий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4-метилгексан-2-амина,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то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1,4-диметиламиламин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1,4-DMAA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были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включены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качестве </a:t>
            </a:r>
            <a:r>
              <a:rPr dirty="0" sz="1200" spc="-3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синонимов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5-метилгексан-2-амина.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46405" marR="70485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508000" algn="l"/>
              </a:tabLst>
            </a:pP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Солриамфетол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раздел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S6.B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из-за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активности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ингибитора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обратного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захвата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дофамина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норадреналина,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приводит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повышению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уровня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этих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нейротрансмиттеров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мозге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последующими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стимулирующими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поведенческими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эффектами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лабораторных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животных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людей.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46405" marR="67945" indent="-72390">
              <a:lnSpc>
                <a:spcPct val="100000"/>
              </a:lnSpc>
              <a:buClr>
                <a:srgbClr val="40AD49"/>
              </a:buClr>
              <a:buChar char="•"/>
              <a:tabLst>
                <a:tab pos="508000" algn="l"/>
              </a:tabLst>
            </a:pP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Тетризолин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добавлен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производного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имидазолина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список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исключений.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Кроме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того,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уточняется,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ушное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введение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производных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имидазолина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запрещено.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S7.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Наркотики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rebuchet MS"/>
              <a:cs typeface="Trebuchet MS"/>
            </a:endParaRPr>
          </a:p>
          <a:p>
            <a:pPr algn="just" marL="446405" marR="685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47040" algn="l"/>
              </a:tabLst>
            </a:pP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Трамадол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уже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несколько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лет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включен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50" i="1">
                <a:solidFill>
                  <a:srgbClr val="231F20"/>
                </a:solidFill>
                <a:latin typeface="Arial"/>
                <a:cs typeface="Arial"/>
              </a:rPr>
              <a:t>Программу</a:t>
            </a:r>
            <a:r>
              <a:rPr dirty="0" sz="1200" spc="-1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25" i="1">
                <a:solidFill>
                  <a:srgbClr val="231F20"/>
                </a:solidFill>
                <a:latin typeface="Arial"/>
                <a:cs typeface="Arial"/>
              </a:rPr>
              <a:t>мониторинга</a:t>
            </a:r>
            <a:r>
              <a:rPr dirty="0" sz="1200" spc="-1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70" i="1">
                <a:solidFill>
                  <a:srgbClr val="231F20"/>
                </a:solidFill>
                <a:latin typeface="Arial"/>
                <a:cs typeface="Arial"/>
              </a:rPr>
              <a:t>ВАДА</a:t>
            </a:r>
            <a:r>
              <a:rPr dirty="0" sz="1200" spc="-17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Данные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мониторинга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указывают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значительное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 i="1">
                <a:solidFill>
                  <a:srgbClr val="231F20"/>
                </a:solidFill>
                <a:latin typeface="Arial"/>
                <a:cs typeface="Arial"/>
              </a:rPr>
              <a:t>использование</a:t>
            </a:r>
            <a:r>
              <a:rPr dirty="0" sz="1200" spc="-8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трамадола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таких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видах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спорта,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велоспорт,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регби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футбол.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Злоупотребление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трамадолом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дозозависимыми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рисками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физической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зависимости,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опиатной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зависимости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передозировок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среди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населения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целом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вызывает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озабоченность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привело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тому,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он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стал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контролируемым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наркотиком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многих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странах.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Научные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исследования,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финансируемые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40" i="1">
                <a:solidFill>
                  <a:srgbClr val="231F20"/>
                </a:solidFill>
                <a:latin typeface="Arial"/>
                <a:cs typeface="Arial"/>
              </a:rPr>
              <a:t>ВАДА</a:t>
            </a:r>
            <a:r>
              <a:rPr dirty="0" baseline="31746" sz="1050" spc="-209" b="1">
                <a:solidFill>
                  <a:srgbClr val="40AD49"/>
                </a:solidFill>
                <a:latin typeface="Trebuchet MS"/>
                <a:cs typeface="Trebuchet MS"/>
              </a:rPr>
              <a:t>1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подтвердили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возможность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трамадола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повышать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физическую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работоспособность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спорте.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Следовательно,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предложено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проекте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 i="1">
                <a:solidFill>
                  <a:srgbClr val="231F20"/>
                </a:solidFill>
                <a:latin typeface="Arial"/>
                <a:cs typeface="Arial"/>
              </a:rPr>
              <a:t>Запрещенного</a:t>
            </a:r>
            <a:r>
              <a:rPr dirty="0" sz="1200" spc="-1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списка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80" i="1">
                <a:solidFill>
                  <a:srgbClr val="231F20"/>
                </a:solidFill>
                <a:latin typeface="Arial"/>
                <a:cs typeface="Arial"/>
              </a:rPr>
              <a:t>2023</a:t>
            </a:r>
            <a:r>
              <a:rPr dirty="0" sz="1200" spc="-8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года,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который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был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направлен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консультаций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заинтересованными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сторонами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мае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года,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 i="1">
                <a:solidFill>
                  <a:srgbClr val="231F20"/>
                </a:solidFill>
                <a:latin typeface="Arial"/>
                <a:cs typeface="Arial"/>
              </a:rPr>
              <a:t>Исполнительный</a:t>
            </a:r>
            <a:r>
              <a:rPr dirty="0" sz="1200" spc="-9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20" i="1">
                <a:solidFill>
                  <a:srgbClr val="231F20"/>
                </a:solidFill>
                <a:latin typeface="Arial"/>
                <a:cs typeface="Arial"/>
              </a:rPr>
              <a:t>комитет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70" i="1">
                <a:solidFill>
                  <a:srgbClr val="231F20"/>
                </a:solidFill>
                <a:latin typeface="Arial"/>
                <a:cs typeface="Arial"/>
              </a:rPr>
              <a:t>ВАДА </a:t>
            </a:r>
            <a:r>
              <a:rPr dirty="0" sz="1200" spc="-3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своем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заседании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сентября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года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одобрил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запрет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трамадола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 i="1">
                <a:solidFill>
                  <a:srgbClr val="231F20"/>
                </a:solidFill>
                <a:latin typeface="Arial"/>
                <a:cs typeface="Arial"/>
              </a:rPr>
              <a:t>Cоревновательный</a:t>
            </a:r>
            <a:r>
              <a:rPr dirty="0" sz="1200" spc="-1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0" i="1">
                <a:solidFill>
                  <a:srgbClr val="231F20"/>
                </a:solidFill>
                <a:latin typeface="Arial"/>
                <a:cs typeface="Arial"/>
              </a:rPr>
              <a:t>период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.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Однако,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чтобы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тщательно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широко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информировать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об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изменениях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правилах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предоставить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доста-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точно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времени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информирования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образования,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Исполнительный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комитет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принял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решение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ввести </a:t>
            </a:r>
            <a:r>
              <a:rPr dirty="0" sz="1200" spc="-3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запрет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трамадол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января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2024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года.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Отсрочка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изменений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один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год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позволит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5" i="1">
                <a:solidFill>
                  <a:srgbClr val="231F20"/>
                </a:solidFill>
                <a:latin typeface="Arial"/>
                <a:cs typeface="Arial"/>
              </a:rPr>
              <a:t>Cпортсменам </a:t>
            </a:r>
            <a:r>
              <a:rPr dirty="0" sz="1200" spc="-3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медицинскому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персоналу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лучше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подготовиться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0">
                <a:solidFill>
                  <a:srgbClr val="231F20"/>
                </a:solidFill>
                <a:latin typeface="Trebuchet MS"/>
                <a:cs typeface="Trebuchet MS"/>
              </a:rPr>
              <a:t>изменениям,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лабораториям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обновить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свои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процедуры,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спортивным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организациям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разработать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образовательные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инструменты.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6991" y="8676296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3973" y="0"/>
                </a:lnTo>
              </a:path>
            </a:pathLst>
          </a:custGeom>
          <a:ln w="1269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291" y="8719446"/>
            <a:ext cx="6668134" cy="1396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 а)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Ольгадо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45">
                <a:solidFill>
                  <a:srgbClr val="231F20"/>
                </a:solidFill>
                <a:latin typeface="Trebuchet MS"/>
                <a:cs typeface="Trebuchet MS"/>
              </a:rPr>
              <a:t>Д,</a:t>
            </a:r>
            <a:r>
              <a:rPr dirty="0" sz="10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Зандонаи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95">
                <a:solidFill>
                  <a:srgbClr val="231F20"/>
                </a:solidFill>
                <a:latin typeface="Trebuchet MS"/>
                <a:cs typeface="Trebuchet MS"/>
              </a:rPr>
              <a:t>Т,</a:t>
            </a:r>
            <a:r>
              <a:rPr dirty="0" sz="1000" spc="-1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Забала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35">
                <a:solidFill>
                  <a:srgbClr val="231F20"/>
                </a:solidFill>
                <a:latin typeface="Trebuchet MS"/>
                <a:cs typeface="Trebuchet MS"/>
              </a:rPr>
              <a:t>М,</a:t>
            </a:r>
            <a:r>
              <a:rPr dirty="0" sz="10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Хопкер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10">
                <a:solidFill>
                  <a:srgbClr val="231F20"/>
                </a:solidFill>
                <a:latin typeface="Trebuchet MS"/>
                <a:cs typeface="Trebuchet MS"/>
              </a:rPr>
              <a:t>Дж.,</a:t>
            </a:r>
            <a:r>
              <a:rPr dirty="0" sz="10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Перакакис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П.,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Луке-Касадо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14">
                <a:solidFill>
                  <a:srgbClr val="231F20"/>
                </a:solidFill>
                <a:latin typeface="Trebuchet MS"/>
                <a:cs typeface="Trebuchet MS"/>
              </a:rPr>
              <a:t>А,</a:t>
            </a:r>
            <a:r>
              <a:rPr dirty="0" sz="10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Сери,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Герра-Эрнандес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25">
                <a:solidFill>
                  <a:srgbClr val="231F20"/>
                </a:solidFill>
                <a:latin typeface="Trebuchet MS"/>
                <a:cs typeface="Trebuchet MS"/>
              </a:rPr>
              <a:t>Е,</a:t>
            </a:r>
            <a:r>
              <a:rPr dirty="0" sz="10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Санабриа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solidFill>
                  <a:srgbClr val="231F20"/>
                </a:solidFill>
                <a:latin typeface="Trebuchet MS"/>
                <a:cs typeface="Trebuchet MS"/>
              </a:rPr>
              <a:t>Д.</a:t>
            </a:r>
            <a:r>
              <a:rPr dirty="0" sz="10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Влияние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трамадола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физическую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работоспособность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устойчивое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внимание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20-минутной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езды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велосипеде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80">
                <a:solidFill>
                  <a:srgbClr val="231F20"/>
                </a:solidFill>
                <a:latin typeface="Trebuchet MS"/>
                <a:cs typeface="Trebuchet MS"/>
              </a:rPr>
              <a:t>помещении: </a:t>
            </a:r>
            <a:r>
              <a:rPr dirty="0" sz="1000" spc="-2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Рандомизированное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контролируемое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исследование.J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30">
                <a:solidFill>
                  <a:srgbClr val="231F20"/>
                </a:solidFill>
                <a:latin typeface="Trebuchet MS"/>
                <a:cs typeface="Trebuchet MS"/>
              </a:rPr>
              <a:t>Sci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Med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Sport.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2018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Trebuchet MS"/>
                <a:cs typeface="Trebuchet MS"/>
              </a:rPr>
              <a:t>Июль;21(7):654-660.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 indent="95885">
              <a:lnSpc>
                <a:spcPct val="100000"/>
              </a:lnSpc>
            </a:pP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Можер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20">
                <a:solidFill>
                  <a:srgbClr val="231F20"/>
                </a:solidFill>
                <a:latin typeface="Trebuchet MS"/>
                <a:cs typeface="Trebuchet MS"/>
              </a:rPr>
              <a:t>Л.,</a:t>
            </a:r>
            <a:r>
              <a:rPr dirty="0" sz="10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Томас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60">
                <a:solidFill>
                  <a:srgbClr val="231F20"/>
                </a:solidFill>
                <a:latin typeface="Trebuchet MS"/>
                <a:cs typeface="Trebuchet MS"/>
              </a:rPr>
              <a:t>Т.,</a:t>
            </a:r>
            <a:r>
              <a:rPr dirty="0" sz="10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90">
                <a:solidFill>
                  <a:srgbClr val="231F20"/>
                </a:solidFill>
                <a:latin typeface="Trebuchet MS"/>
                <a:cs typeface="Trebuchet MS"/>
              </a:rPr>
              <a:t>Смит</a:t>
            </a:r>
            <a:r>
              <a:rPr dirty="0" sz="10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30">
                <a:solidFill>
                  <a:srgbClr val="231F20"/>
                </a:solidFill>
                <a:latin typeface="Trebuchet MS"/>
                <a:cs typeface="Trebuchet MS"/>
              </a:rPr>
              <a:t>С.,</a:t>
            </a:r>
            <a:r>
              <a:rPr dirty="0" sz="10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80">
                <a:solidFill>
                  <a:srgbClr val="231F20"/>
                </a:solidFill>
                <a:latin typeface="Trebuchet MS"/>
                <a:cs typeface="Trebuchet MS"/>
              </a:rPr>
              <a:t>Феннелл</a:t>
            </a:r>
            <a:r>
              <a:rPr dirty="0" sz="10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С.</a:t>
            </a:r>
            <a:r>
              <a:rPr dirty="0" sz="10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(2022).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Является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ли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трамадол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препаратом,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повышающим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45">
                <a:solidFill>
                  <a:srgbClr val="231F20"/>
                </a:solidFill>
                <a:latin typeface="Trebuchet MS"/>
                <a:cs typeface="Trebuchet MS"/>
              </a:rPr>
              <a:t>работоспособность? </a:t>
            </a:r>
            <a:r>
              <a:rPr dirty="0" sz="10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Рандомизированное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контролируемое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исследование.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Конференция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Британской</a:t>
            </a:r>
            <a:r>
              <a:rPr dirty="0" sz="10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ассоциации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спорта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и</a:t>
            </a: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физической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solidFill>
                  <a:srgbClr val="231F20"/>
                </a:solidFill>
                <a:latin typeface="Trebuchet MS"/>
                <a:cs typeface="Trebuchet MS"/>
              </a:rPr>
              <a:t>медицины, </a:t>
            </a:r>
            <a:r>
              <a:rPr dirty="0" sz="10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26-27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мая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95">
                <a:solidFill>
                  <a:srgbClr val="231F20"/>
                </a:solidFill>
                <a:latin typeface="Trebuchet MS"/>
                <a:cs typeface="Trebuchet MS"/>
              </a:rPr>
              <a:t>года,</a:t>
            </a:r>
            <a:r>
              <a:rPr dirty="0" sz="10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5">
                <a:solidFill>
                  <a:srgbClr val="231F20"/>
                </a:solidFill>
                <a:latin typeface="Trebuchet MS"/>
                <a:cs typeface="Trebuchet MS"/>
              </a:rPr>
              <a:t>Брайтон,</a:t>
            </a:r>
            <a:r>
              <a:rPr dirty="0" sz="10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Великобритания.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000" spc="-55">
                <a:solidFill>
                  <a:srgbClr val="231F20"/>
                </a:solidFill>
                <a:latin typeface="Trebuchet MS"/>
                <a:cs typeface="Trebuchet MS"/>
              </a:rPr>
              <a:t>https://basem.co.uk/wp-content/uploads/2022/08/Mauger_BASEM-Abstract.pdf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</a:rPr>
              <a:t>https://</a:t>
            </a:r>
            <a:r>
              <a:rPr dirty="0" sz="1000" spc="-60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www.wada-ama.org/en/resources/funded-scientific-research/tramadol-performance-enhancing-drug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291" y="757064"/>
            <a:ext cx="52381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40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6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600" spc="-114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</a:t>
            </a:r>
            <a:r>
              <a:rPr dirty="0" sz="1600" spc="-110">
                <a:solidFill>
                  <a:srgbClr val="231F20"/>
                </a:solidFill>
                <a:latin typeface="Trebuchet MS"/>
                <a:cs typeface="Trebuchet MS"/>
              </a:rPr>
              <a:t> ПЕРИОД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393591"/>
            <a:ext cx="1772285" cy="575945"/>
          </a:xfrm>
          <a:custGeom>
            <a:avLst/>
            <a:gdLst/>
            <a:ahLst/>
            <a:cxnLst/>
            <a:rect l="l" t="t" r="r" b="b"/>
            <a:pathLst>
              <a:path w="1772285" h="575944">
                <a:moveTo>
                  <a:pt x="1772183" y="0"/>
                </a:moveTo>
                <a:lnTo>
                  <a:pt x="0" y="0"/>
                </a:lnTo>
                <a:lnTo>
                  <a:pt x="0" y="575746"/>
                </a:lnTo>
                <a:lnTo>
                  <a:pt x="1772183" y="575746"/>
                </a:lnTo>
                <a:lnTo>
                  <a:pt x="1772183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815261" y="1498295"/>
            <a:ext cx="3693160" cy="391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125">
                <a:solidFill>
                  <a:srgbClr val="40AD49"/>
                </a:solidFill>
              </a:rPr>
              <a:t>ЗАПРЕЩЕННЫЕ</a:t>
            </a:r>
            <a:r>
              <a:rPr dirty="0" sz="2400" spc="-45">
                <a:solidFill>
                  <a:srgbClr val="40AD49"/>
                </a:solidFill>
                <a:latin typeface="Times New Roman"/>
                <a:cs typeface="Times New Roman"/>
              </a:rPr>
              <a:t> </a:t>
            </a:r>
            <a:r>
              <a:rPr dirty="0" sz="2400" spc="-204">
                <a:solidFill>
                  <a:srgbClr val="40AD49"/>
                </a:solidFill>
              </a:rPr>
              <a:t>СУБС</a:t>
            </a:r>
            <a:r>
              <a:rPr dirty="0" sz="2400" spc="-505">
                <a:solidFill>
                  <a:srgbClr val="40AD49"/>
                </a:solidFill>
              </a:rPr>
              <a:t>Т</a:t>
            </a:r>
            <a:r>
              <a:rPr dirty="0" sz="2400" spc="-110">
                <a:solidFill>
                  <a:srgbClr val="40AD49"/>
                </a:solidFill>
              </a:rPr>
              <a:t>АНЦИИ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73118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2587161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284" y="2612648"/>
            <a:ext cx="6600190" cy="1804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P1.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Бета-блок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торы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rebuchet MS"/>
              <a:cs typeface="Trebuchet MS"/>
            </a:endParaRPr>
          </a:p>
          <a:p>
            <a:pPr algn="just" marL="40830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12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просьбе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Всемирной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федерации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мини-гольфа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(WMF)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было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решено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включить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мини-гольф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список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видов</a:t>
            </a:r>
            <a:r>
              <a:rPr dirty="0" sz="12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спорта,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которых</a:t>
            </a:r>
            <a:r>
              <a:rPr dirty="0" sz="12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бета-блокаторы.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Навыки,</a:t>
            </a:r>
            <a:r>
              <a:rPr dirty="0" sz="12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необходимые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35">
                <a:solidFill>
                  <a:srgbClr val="231F20"/>
                </a:solidFill>
                <a:latin typeface="Trebuchet MS"/>
                <a:cs typeface="Trebuchet MS"/>
              </a:rPr>
              <a:t>мини-гольфа,</a:t>
            </a:r>
            <a:r>
              <a:rPr dirty="0" sz="12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аналогичны </a:t>
            </a:r>
            <a:r>
              <a:rPr dirty="0" sz="1200" spc="-3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навыкам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других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видах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спорта,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которых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бета-блокаторы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запрещены.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08305" marR="762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12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просьбе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Всемирной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федерации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подводного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плавания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(CMAS)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бета-блокаторы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будут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запрещены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40" i="1">
                <a:solidFill>
                  <a:srgbClr val="231F20"/>
                </a:solidFill>
                <a:latin typeface="Arial"/>
                <a:cs typeface="Arial"/>
              </a:rPr>
              <a:t>Соревновательный</a:t>
            </a:r>
            <a:r>
              <a:rPr dirty="0" sz="1200" spc="-14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2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25" i="1">
                <a:solidFill>
                  <a:srgbClr val="231F20"/>
                </a:solidFill>
                <a:latin typeface="Arial"/>
                <a:cs typeface="Arial"/>
              </a:rPr>
              <a:t>Внесоревновательный</a:t>
            </a:r>
            <a:r>
              <a:rPr dirty="0" sz="12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10" i="1">
                <a:solidFill>
                  <a:srgbClr val="231F20"/>
                </a:solidFill>
                <a:latin typeface="Arial"/>
                <a:cs typeface="Arial"/>
              </a:rPr>
              <a:t>периоды</a:t>
            </a:r>
            <a:r>
              <a:rPr dirty="0" sz="1200" spc="-1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всех</a:t>
            </a:r>
            <a:r>
              <a:rPr dirty="0" sz="12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дисциплинах</a:t>
            </a:r>
            <a:r>
              <a:rPr dirty="0" sz="12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фридайвинга,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подводной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охоты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стрельбы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10">
                <a:solidFill>
                  <a:srgbClr val="231F20"/>
                </a:solidFill>
                <a:latin typeface="Trebuchet MS"/>
                <a:cs typeface="Trebuchet MS"/>
              </a:rPr>
              <a:t>мишеням.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691187"/>
            <a:ext cx="6405245" cy="504190"/>
          </a:xfrm>
          <a:custGeom>
            <a:avLst/>
            <a:gdLst/>
            <a:ahLst/>
            <a:cxnLst/>
            <a:rect l="l" t="t" r="r" b="b"/>
            <a:pathLst>
              <a:path w="6405245" h="504189">
                <a:moveTo>
                  <a:pt x="6405054" y="0"/>
                </a:moveTo>
                <a:lnTo>
                  <a:pt x="0" y="0"/>
                </a:lnTo>
                <a:lnTo>
                  <a:pt x="0" y="503778"/>
                </a:lnTo>
                <a:lnTo>
                  <a:pt x="6405054" y="503778"/>
                </a:lnTo>
                <a:lnTo>
                  <a:pt x="640505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291" y="798593"/>
            <a:ext cx="5031105" cy="1285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S9.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6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люкокортикоиды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rebuchet MS"/>
              <a:cs typeface="Trebuchet MS"/>
            </a:endParaRPr>
          </a:p>
          <a:p>
            <a:pPr marL="408305" indent="-229235">
              <a:lnSpc>
                <a:spcPct val="100000"/>
              </a:lnSpc>
              <a:buClr>
                <a:srgbClr val="40AD49"/>
              </a:buClr>
              <a:buChar char="•"/>
              <a:tabLst>
                <a:tab pos="408305" algn="l"/>
                <a:tab pos="408940" algn="l"/>
              </a:tabLst>
            </a:pP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Было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уточнено,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ушное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применение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глюкокортикоидов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запрещено.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600" spc="-160">
                <a:solidFill>
                  <a:srgbClr val="231F20"/>
                </a:solidFill>
                <a:latin typeface="Trebuchet MS"/>
                <a:cs typeface="Trebuchet MS"/>
              </a:rPr>
              <a:t>СУБС</a:t>
            </a:r>
            <a:r>
              <a:rPr dirty="0" sz="1600" spc="-25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00" spc="-70">
                <a:solidFill>
                  <a:srgbClr val="231F20"/>
                </a:solidFill>
                <a:latin typeface="Trebuchet MS"/>
                <a:cs typeface="Trebuchet MS"/>
              </a:rPr>
              <a:t>АНЦИ</a:t>
            </a:r>
            <a:r>
              <a:rPr dirty="0" sz="16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600" spc="-2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2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600" spc="-2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00" spc="-100">
                <a:solidFill>
                  <a:srgbClr val="231F20"/>
                </a:solidFill>
                <a:latin typeface="Trebuchet MS"/>
                <a:cs typeface="Trebuchet MS"/>
              </a:rPr>
              <a:t>ДЕЛЬНЫХ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Trebuchet MS"/>
                <a:cs typeface="Trebuchet MS"/>
              </a:rPr>
              <a:t>ВИД</a:t>
            </a:r>
            <a:r>
              <a:rPr dirty="0" sz="16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600" spc="-13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6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155">
                <a:solidFill>
                  <a:srgbClr val="231F20"/>
                </a:solidFill>
                <a:latin typeface="Trebuchet MS"/>
                <a:cs typeface="Trebuchet MS"/>
              </a:rPr>
              <a:t>СПОР</a:t>
            </a:r>
            <a:r>
              <a:rPr dirty="0" sz="1600" spc="-2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6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1614" y="1738801"/>
            <a:ext cx="6429375" cy="163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0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05">
                <a:latin typeface="Trebuchet MS"/>
                <a:cs typeface="Trebuchet MS"/>
              </a:rPr>
              <a:t>Дерморфин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его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аналоги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были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добавлены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для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выявления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закономерностей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использования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спорте</a:t>
            </a:r>
            <a:endParaRPr sz="120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</a:pPr>
            <a:r>
              <a:rPr dirty="0" sz="1200" spc="-70" i="1">
                <a:latin typeface="Arial"/>
                <a:cs typeface="Arial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360" i="1">
                <a:latin typeface="Arial"/>
                <a:cs typeface="Arial"/>
              </a:rPr>
              <a:t>С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110" i="1">
                <a:latin typeface="Arial"/>
                <a:cs typeface="Arial"/>
              </a:rPr>
              <a:t>р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85" i="1">
                <a:latin typeface="Arial"/>
                <a:cs typeface="Arial"/>
              </a:rPr>
              <a:t>в</a:t>
            </a:r>
            <a:r>
              <a:rPr dirty="0" sz="1200" spc="-75" i="1">
                <a:latin typeface="Arial"/>
                <a:cs typeface="Arial"/>
              </a:rPr>
              <a:t>н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85" i="1">
                <a:latin typeface="Arial"/>
                <a:cs typeface="Arial"/>
              </a:rPr>
              <a:t>в</a:t>
            </a:r>
            <a:r>
              <a:rPr dirty="0" sz="1200" spc="-170" i="1">
                <a:latin typeface="Arial"/>
                <a:cs typeface="Arial"/>
              </a:rPr>
              <a:t>а</a:t>
            </a:r>
            <a:r>
              <a:rPr dirty="0" sz="1200" spc="-150" i="1">
                <a:latin typeface="Arial"/>
                <a:cs typeface="Arial"/>
              </a:rPr>
              <a:t>т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114" i="1">
                <a:latin typeface="Arial"/>
                <a:cs typeface="Arial"/>
              </a:rPr>
              <a:t>л</a:t>
            </a:r>
            <a:r>
              <a:rPr dirty="0" sz="1200" spc="-130" i="1">
                <a:latin typeface="Arial"/>
                <a:cs typeface="Arial"/>
              </a:rPr>
              <a:t>ь</a:t>
            </a:r>
            <a:r>
              <a:rPr dirty="0" sz="1200" spc="-75" i="1">
                <a:latin typeface="Arial"/>
                <a:cs typeface="Arial"/>
              </a:rPr>
              <a:t>н</a:t>
            </a:r>
            <a:r>
              <a:rPr dirty="0" sz="1200" spc="-135" i="1">
                <a:latin typeface="Arial"/>
                <a:cs typeface="Arial"/>
              </a:rPr>
              <a:t>ы</a:t>
            </a:r>
            <a:r>
              <a:rPr dirty="0" sz="1200" spc="-70" i="1">
                <a:latin typeface="Arial"/>
                <a:cs typeface="Arial"/>
              </a:rPr>
              <a:t>й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 i="1">
                <a:latin typeface="Arial"/>
                <a:cs typeface="Arial"/>
              </a:rPr>
              <a:t>п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110" i="1">
                <a:latin typeface="Arial"/>
                <a:cs typeface="Arial"/>
              </a:rPr>
              <a:t>р</a:t>
            </a:r>
            <a:r>
              <a:rPr dirty="0" sz="1200" spc="-85" i="1">
                <a:latin typeface="Arial"/>
                <a:cs typeface="Arial"/>
              </a:rPr>
              <a:t>и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85" i="1">
                <a:latin typeface="Arial"/>
                <a:cs typeface="Arial"/>
              </a:rPr>
              <a:t>д</a:t>
            </a:r>
            <a:r>
              <a:rPr dirty="0" sz="1200" spc="-9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marL="240665" marR="889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00">
                <a:latin typeface="Trebuchet MS"/>
                <a:cs typeface="Trebuchet MS"/>
              </a:rPr>
              <a:t>Аналоги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GnRH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(для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лиц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женского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пола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моложе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18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лет)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были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добавлены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для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выявления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закономерностей </a:t>
            </a:r>
            <a:r>
              <a:rPr dirty="0" sz="1200" spc="-34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использования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спорте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Соревновательный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Внесоревновательный</a:t>
            </a:r>
            <a:r>
              <a:rPr dirty="0" sz="1200" spc="-8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периоды</a:t>
            </a:r>
            <a:r>
              <a:rPr dirty="0" sz="1200" spc="-105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marL="24066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95">
                <a:latin typeface="Trebuchet MS"/>
                <a:cs typeface="Trebuchet MS"/>
              </a:rPr>
              <a:t>Гипоксен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(полигидроксифенилентиосульфонат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натрия)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был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добавлен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для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оценки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злоупотребления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спорте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Соревновательный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во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Внесоревновательный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периоды.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614" y="3818642"/>
            <a:ext cx="64293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135" i="1">
                <a:solidFill>
                  <a:srgbClr val="40AD49"/>
                </a:solidFill>
                <a:latin typeface="Arial"/>
                <a:cs typeface="Arial"/>
              </a:rPr>
              <a:t>*</a:t>
            </a:r>
            <a:r>
              <a:rPr dirty="0" sz="1200" spc="13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14" i="1">
                <a:solidFill>
                  <a:srgbClr val="40AD49"/>
                </a:solidFill>
                <a:latin typeface="Arial"/>
                <a:cs typeface="Arial"/>
              </a:rPr>
              <a:t>Для</a:t>
            </a:r>
            <a:r>
              <a:rPr dirty="0" sz="1200" spc="-114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получения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00" i="1">
                <a:solidFill>
                  <a:srgbClr val="40AD49"/>
                </a:solidFill>
                <a:latin typeface="Arial"/>
                <a:cs typeface="Arial"/>
              </a:rPr>
              <a:t>дополнительной</a:t>
            </a:r>
            <a:r>
              <a:rPr dirty="0" sz="1200" spc="-10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информации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90" i="1">
                <a:solidFill>
                  <a:srgbClr val="40AD49"/>
                </a:solidFill>
                <a:latin typeface="Arial"/>
                <a:cs typeface="Arial"/>
              </a:rPr>
              <a:t>о</a:t>
            </a:r>
            <a:r>
              <a:rPr dirty="0" sz="1200" spc="-9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предыдущих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05" i="1">
                <a:solidFill>
                  <a:srgbClr val="40AD49"/>
                </a:solidFill>
                <a:latin typeface="Arial"/>
                <a:cs typeface="Arial"/>
              </a:rPr>
              <a:t>изменениях</a:t>
            </a:r>
            <a:r>
              <a:rPr dirty="0" sz="1200" spc="-10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70" i="1">
                <a:solidFill>
                  <a:srgbClr val="40AD49"/>
                </a:solidFill>
                <a:latin typeface="Arial"/>
                <a:cs typeface="Arial"/>
              </a:rPr>
              <a:t>и</a:t>
            </a:r>
            <a:r>
              <a:rPr dirty="0" sz="1200" spc="-7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разъяснениях,</a:t>
            </a:r>
            <a:r>
              <a:rPr dirty="0" sz="1200" spc="-11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05" i="1">
                <a:solidFill>
                  <a:srgbClr val="40AD49"/>
                </a:solidFill>
                <a:latin typeface="Arial"/>
                <a:cs typeface="Arial"/>
              </a:rPr>
              <a:t>пожалуйста, </a:t>
            </a:r>
            <a:r>
              <a:rPr dirty="0" sz="1200" spc="-10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30" i="1">
                <a:solidFill>
                  <a:srgbClr val="40AD49"/>
                </a:solidFill>
                <a:latin typeface="Arial"/>
                <a:cs typeface="Arial"/>
              </a:rPr>
              <a:t>обратитесь</a:t>
            </a:r>
            <a:r>
              <a:rPr dirty="0" sz="1200" spc="-13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20" i="1">
                <a:solidFill>
                  <a:srgbClr val="40AD49"/>
                </a:solidFill>
                <a:latin typeface="Arial"/>
                <a:cs typeface="Arial"/>
              </a:rPr>
              <a:t>к</a:t>
            </a:r>
            <a:r>
              <a:rPr dirty="0" sz="1200" spc="-2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списку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14" i="1">
                <a:solidFill>
                  <a:srgbClr val="40AD49"/>
                </a:solidFill>
                <a:latin typeface="Arial"/>
                <a:cs typeface="Arial"/>
              </a:rPr>
              <a:t>часто</a:t>
            </a:r>
            <a:r>
              <a:rPr dirty="0" sz="1200" spc="-114" i="1">
                <a:solidFill>
                  <a:srgbClr val="40AD49"/>
                </a:solidFill>
                <a:latin typeface="Arial"/>
                <a:cs typeface="Arial"/>
              </a:rPr>
              <a:t> задаваемых</a:t>
            </a:r>
            <a:r>
              <a:rPr dirty="0" sz="1200" spc="-114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00" i="1">
                <a:solidFill>
                  <a:srgbClr val="40AD49"/>
                </a:solidFill>
                <a:latin typeface="Arial"/>
                <a:cs typeface="Arial"/>
              </a:rPr>
              <a:t>вопросов</a:t>
            </a:r>
            <a:r>
              <a:rPr dirty="0" sz="1200" spc="-10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85" i="1">
                <a:solidFill>
                  <a:srgbClr val="40AD49"/>
                </a:solidFill>
                <a:latin typeface="Arial"/>
                <a:cs typeface="Arial"/>
              </a:rPr>
              <a:t>по</a:t>
            </a:r>
            <a:r>
              <a:rPr dirty="0" sz="1200" spc="-8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25" i="1">
                <a:solidFill>
                  <a:srgbClr val="40AD49"/>
                </a:solidFill>
                <a:latin typeface="Arial"/>
                <a:cs typeface="Arial"/>
              </a:rPr>
              <a:t>Запрещенному</a:t>
            </a:r>
            <a:r>
              <a:rPr dirty="0" sz="1200" spc="-12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списку</a:t>
            </a:r>
            <a:r>
              <a:rPr dirty="0" sz="1200" spc="-9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45" i="1">
                <a:solidFill>
                  <a:srgbClr val="40AD49"/>
                </a:solidFill>
                <a:latin typeface="Arial"/>
                <a:cs typeface="Arial"/>
              </a:rPr>
              <a:t>-</a:t>
            </a:r>
            <a:r>
              <a:rPr dirty="0" sz="1200" spc="-4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60" i="1">
                <a:solidFill>
                  <a:srgbClr val="40AD49"/>
                </a:solidFill>
                <a:latin typeface="Arial"/>
                <a:cs typeface="Arial"/>
              </a:rPr>
              <a:t>https://</a:t>
            </a:r>
            <a:r>
              <a:rPr dirty="0" sz="1200" spc="-60" i="1">
                <a:solidFill>
                  <a:srgbClr val="40AD49"/>
                </a:solidFill>
                <a:latin typeface="Arial"/>
                <a:cs typeface="Arial"/>
                <a:hlinkClick r:id="rId2"/>
              </a:rPr>
              <a:t>www.wada-ama.org/ </a:t>
            </a:r>
            <a:r>
              <a:rPr dirty="0" sz="1200" spc="-55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15" i="1">
                <a:solidFill>
                  <a:srgbClr val="40AD49"/>
                </a:solidFill>
                <a:latin typeface="Arial"/>
                <a:cs typeface="Arial"/>
              </a:rPr>
              <a:t>en/</a:t>
            </a:r>
            <a:r>
              <a:rPr dirty="0" sz="1200" spc="-80" i="1">
                <a:solidFill>
                  <a:srgbClr val="40AD49"/>
                </a:solidFill>
                <a:latin typeface="Arial"/>
                <a:cs typeface="Arial"/>
              </a:rPr>
              <a:t> </a:t>
            </a:r>
            <a:r>
              <a:rPr dirty="0" sz="1200" spc="-65" i="1">
                <a:solidFill>
                  <a:srgbClr val="40AD49"/>
                </a:solidFill>
                <a:latin typeface="Arial"/>
                <a:cs typeface="Arial"/>
              </a:rPr>
              <a:t>prohibited-list#faq-anchor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9627"/>
            <a:ext cx="1772285" cy="575945"/>
          </a:xfrm>
          <a:custGeom>
            <a:avLst/>
            <a:gdLst/>
            <a:ahLst/>
            <a:cxnLst/>
            <a:rect l="l" t="t" r="r" b="b"/>
            <a:pathLst>
              <a:path w="1772285" h="575944">
                <a:moveTo>
                  <a:pt x="1772183" y="0"/>
                </a:moveTo>
                <a:lnTo>
                  <a:pt x="0" y="0"/>
                </a:lnTo>
                <a:lnTo>
                  <a:pt x="0" y="575746"/>
                </a:lnTo>
                <a:lnTo>
                  <a:pt x="1772183" y="575746"/>
                </a:lnTo>
                <a:lnTo>
                  <a:pt x="1772183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08060" y="824344"/>
            <a:ext cx="3449320" cy="391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175">
                <a:solidFill>
                  <a:srgbClr val="40AD49"/>
                </a:solidFill>
              </a:rPr>
              <a:t>ПРОГ</a:t>
            </a:r>
            <a:r>
              <a:rPr dirty="0" sz="2400" spc="-375">
                <a:solidFill>
                  <a:srgbClr val="40AD49"/>
                </a:solidFill>
              </a:rPr>
              <a:t>Р</a:t>
            </a:r>
            <a:r>
              <a:rPr dirty="0" sz="2400" spc="-145">
                <a:solidFill>
                  <a:srgbClr val="40AD49"/>
                </a:solidFill>
              </a:rPr>
              <a:t>АММА</a:t>
            </a:r>
            <a:r>
              <a:rPr dirty="0" sz="2400" spc="-45">
                <a:solidFill>
                  <a:srgbClr val="40AD49"/>
                </a:solidFill>
                <a:latin typeface="Times New Roman"/>
                <a:cs typeface="Times New Roman"/>
              </a:rPr>
              <a:t> </a:t>
            </a:r>
            <a:r>
              <a:rPr dirty="0" sz="2400" spc="-220">
                <a:solidFill>
                  <a:srgbClr val="40AD49"/>
                </a:solidFill>
              </a:rPr>
              <a:t>МОНИ</a:t>
            </a:r>
            <a:r>
              <a:rPr dirty="0" sz="2400" spc="-300">
                <a:solidFill>
                  <a:srgbClr val="40AD49"/>
                </a:solidFill>
              </a:rPr>
              <a:t>Т</a:t>
            </a:r>
            <a:r>
              <a:rPr dirty="0" sz="2400" spc="-155">
                <a:solidFill>
                  <a:srgbClr val="40AD49"/>
                </a:solidFill>
              </a:rPr>
              <a:t>ОРИН</a:t>
            </a:r>
            <a:r>
              <a:rPr dirty="0" sz="2400" spc="-490">
                <a:solidFill>
                  <a:srgbClr val="40AD49"/>
                </a:solidFill>
              </a:rPr>
              <a:t>Г</a:t>
            </a:r>
            <a:r>
              <a:rPr dirty="0" sz="2400" spc="-100">
                <a:solidFill>
                  <a:srgbClr val="40AD49"/>
                </a:solidFill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08881"/>
            <a:ext cx="6560184" cy="304800"/>
          </a:xfrm>
          <a:custGeom>
            <a:avLst/>
            <a:gdLst/>
            <a:ahLst/>
            <a:cxnLst/>
            <a:rect l="l" t="t" r="r" b="b"/>
            <a:pathLst>
              <a:path w="6560184" h="304800">
                <a:moveTo>
                  <a:pt x="6559778" y="0"/>
                </a:moveTo>
                <a:lnTo>
                  <a:pt x="0" y="0"/>
                </a:lnTo>
                <a:lnTo>
                  <a:pt x="0" y="304660"/>
                </a:lnTo>
                <a:lnTo>
                  <a:pt x="6559778" y="304660"/>
                </a:lnTo>
                <a:lnTo>
                  <a:pt x="6559778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291" y="660137"/>
            <a:ext cx="6599555" cy="9604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9705">
              <a:lnSpc>
                <a:spcPct val="100000"/>
              </a:lnSpc>
              <a:spcBef>
                <a:spcPts val="100"/>
              </a:spcBef>
            </a:pPr>
            <a:r>
              <a:rPr dirty="0" sz="1800" spc="-165" b="1">
                <a:solidFill>
                  <a:srgbClr val="40AD49"/>
                </a:solidFill>
                <a:latin typeface="Trebuchet MS"/>
                <a:cs typeface="Trebuchet MS"/>
              </a:rPr>
              <a:t>ДОПОЛНЕНИЕ</a:t>
            </a:r>
            <a:endParaRPr sz="1800">
              <a:latin typeface="Trebuchet MS"/>
              <a:cs typeface="Trebuchet MS"/>
            </a:endParaRPr>
          </a:p>
          <a:p>
            <a:pPr marL="179705" marR="5133975" indent="-167640">
              <a:lnSpc>
                <a:spcPct val="202500"/>
              </a:lnSpc>
              <a:spcBef>
                <a:spcPts val="635"/>
              </a:spcBef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S8.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Каннабиноиды </a:t>
            </a:r>
            <a:r>
              <a:rPr dirty="0" sz="14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 b="1">
                <a:latin typeface="Trebuchet MS"/>
                <a:cs typeface="Trebuchet MS"/>
              </a:rPr>
              <a:t>СПРАВКА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rebuchet MS"/>
              <a:cs typeface="Trebuchet MS"/>
            </a:endParaRPr>
          </a:p>
          <a:p>
            <a:pPr algn="just" marL="408305" marR="6985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80">
                <a:latin typeface="Trebuchet MS"/>
                <a:cs typeface="Trebuchet MS"/>
              </a:rPr>
              <a:t>После</a:t>
            </a:r>
            <a:r>
              <a:rPr dirty="0" sz="1200" spc="-80">
                <a:latin typeface="Trebuchet MS"/>
                <a:cs typeface="Trebuchet MS"/>
              </a:rPr>
              <a:t> получения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запросов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от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небольшого</a:t>
            </a:r>
            <a:r>
              <a:rPr dirty="0" sz="1200" spc="-85">
                <a:latin typeface="Trebuchet MS"/>
                <a:cs typeface="Trebuchet MS"/>
              </a:rPr>
              <a:t> числа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заинтересованных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сторон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об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исключении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(от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трех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национальных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антидопинговых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организаций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одной</a:t>
            </a:r>
            <a:r>
              <a:rPr dirty="0" sz="1200" spc="-65">
                <a:latin typeface="Trebuchet MS"/>
                <a:cs typeface="Trebuchet MS"/>
              </a:rPr>
              <a:t> спортивной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федерации)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или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пересмотре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(от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7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х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н</a:t>
            </a:r>
            <a:r>
              <a:rPr dirty="0" sz="1200" spc="-100">
                <a:latin typeface="Trebuchet MS"/>
                <a:cs typeface="Trebuchet MS"/>
              </a:rPr>
              <a:t>т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110">
                <a:latin typeface="Trebuchet MS"/>
                <a:cs typeface="Trebuchet MS"/>
              </a:rPr>
              <a:t>д</a:t>
            </a:r>
            <a:r>
              <a:rPr dirty="0" sz="1200" spc="-55">
                <a:latin typeface="Trebuchet MS"/>
                <a:cs typeface="Trebuchet MS"/>
              </a:rPr>
              <a:t>о</a:t>
            </a:r>
            <a:r>
              <a:rPr dirty="0" sz="1200" spc="-65">
                <a:latin typeface="Trebuchet MS"/>
                <a:cs typeface="Trebuchet MS"/>
              </a:rPr>
              <a:t>п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н</a:t>
            </a:r>
            <a:r>
              <a:rPr dirty="0" sz="1200" spc="-125">
                <a:latin typeface="Trebuchet MS"/>
                <a:cs typeface="Trebuchet MS"/>
              </a:rPr>
              <a:t>г</a:t>
            </a:r>
            <a:r>
              <a:rPr dirty="0" sz="1200" spc="-55">
                <a:latin typeface="Trebuchet MS"/>
                <a:cs typeface="Trebuchet MS"/>
              </a:rPr>
              <a:t>о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90">
                <a:latin typeface="Trebuchet MS"/>
                <a:cs typeface="Trebuchet MS"/>
              </a:rPr>
              <a:t>ы</a:t>
            </a:r>
            <a:r>
              <a:rPr dirty="0" sz="1200" spc="-70">
                <a:latin typeface="Trebuchet MS"/>
                <a:cs typeface="Trebuchet MS"/>
              </a:rPr>
              <a:t>х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о</a:t>
            </a:r>
            <a:r>
              <a:rPr dirty="0" sz="1200" spc="-75">
                <a:latin typeface="Trebuchet MS"/>
                <a:cs typeface="Trebuchet MS"/>
              </a:rPr>
              <a:t>р</a:t>
            </a:r>
            <a:r>
              <a:rPr dirty="0" sz="1200" spc="-85">
                <a:latin typeface="Trebuchet MS"/>
                <a:cs typeface="Trebuchet MS"/>
              </a:rPr>
              <a:t>г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н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45">
                <a:latin typeface="Trebuchet MS"/>
                <a:cs typeface="Trebuchet MS"/>
              </a:rPr>
              <a:t>з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0">
                <a:latin typeface="Trebuchet MS"/>
                <a:cs typeface="Trebuchet MS"/>
              </a:rPr>
              <a:t>ц</a:t>
            </a:r>
            <a:r>
              <a:rPr dirty="0" sz="1200" spc="-75">
                <a:latin typeface="Trebuchet MS"/>
                <a:cs typeface="Trebuchet MS"/>
              </a:rPr>
              <a:t>ий</a:t>
            </a:r>
            <a:r>
              <a:rPr dirty="0" sz="1200" spc="5">
                <a:latin typeface="Trebuchet MS"/>
                <a:cs typeface="Trebuchet MS"/>
              </a:rPr>
              <a:t>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100">
                <a:latin typeface="Trebuchet MS"/>
                <a:cs typeface="Trebuchet MS"/>
              </a:rPr>
              <a:t>т</a:t>
            </a:r>
            <a:r>
              <a:rPr dirty="0" sz="1200" spc="-100">
                <a:latin typeface="Trebuchet MS"/>
                <a:cs typeface="Trebuchet MS"/>
              </a:rPr>
              <a:t>а</a:t>
            </a:r>
            <a:r>
              <a:rPr dirty="0" sz="1200" spc="-100">
                <a:latin typeface="Trebuchet MS"/>
                <a:cs typeface="Trebuchet MS"/>
              </a:rPr>
              <a:t>т</a:t>
            </a:r>
            <a:r>
              <a:rPr dirty="0" sz="1200" spc="-120">
                <a:latin typeface="Trebuchet MS"/>
                <a:cs typeface="Trebuchet MS"/>
              </a:rPr>
              <a:t>у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55">
                <a:latin typeface="Trebuchet MS"/>
                <a:cs typeface="Trebuchet MS"/>
              </a:rPr>
              <a:t>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нн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0">
                <a:latin typeface="Trebuchet MS"/>
                <a:cs typeface="Trebuchet MS"/>
              </a:rPr>
              <a:t>б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з</a:t>
            </a:r>
            <a:r>
              <a:rPr dirty="0" sz="1200" spc="-7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п</a:t>
            </a:r>
            <a:r>
              <a:rPr dirty="0" sz="1200" spc="-75">
                <a:latin typeface="Trebuchet MS"/>
                <a:cs typeface="Trebuchet MS"/>
              </a:rPr>
              <a:t>р</a:t>
            </a:r>
            <a:r>
              <a:rPr dirty="0" sz="1200" spc="-105">
                <a:latin typeface="Trebuchet MS"/>
                <a:cs typeface="Trebuchet MS"/>
              </a:rPr>
              <a:t>е</a:t>
            </a:r>
            <a:r>
              <a:rPr dirty="0" sz="1200" spc="-120">
                <a:latin typeface="Trebuchet MS"/>
                <a:cs typeface="Trebuchet MS"/>
              </a:rPr>
              <a:t>щ</a:t>
            </a:r>
            <a:r>
              <a:rPr dirty="0" sz="1200" spc="-105">
                <a:latin typeface="Trebuchet MS"/>
                <a:cs typeface="Trebuchet MS"/>
              </a:rPr>
              <a:t>е</a:t>
            </a:r>
            <a:r>
              <a:rPr dirty="0" sz="1200" spc="-65">
                <a:latin typeface="Trebuchet MS"/>
                <a:cs typeface="Trebuchet MS"/>
              </a:rPr>
              <a:t>нн</a:t>
            </a:r>
            <a:r>
              <a:rPr dirty="0" sz="1200" spc="-55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г</a:t>
            </a:r>
            <a:r>
              <a:rPr dirty="0" sz="1200" spc="-40">
                <a:latin typeface="Trebuchet MS"/>
                <a:cs typeface="Trebuchet MS"/>
              </a:rPr>
              <a:t>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355" i="1">
                <a:latin typeface="Arial"/>
                <a:cs typeface="Arial"/>
              </a:rPr>
              <a:t>С</a:t>
            </a:r>
            <a:r>
              <a:rPr dirty="0" sz="1200" spc="-100" i="1">
                <a:latin typeface="Arial"/>
                <a:cs typeface="Arial"/>
              </a:rPr>
              <a:t>о</a:t>
            </a:r>
            <a:r>
              <a:rPr dirty="0" sz="1200" spc="-105" i="1">
                <a:latin typeface="Arial"/>
                <a:cs typeface="Arial"/>
              </a:rPr>
              <a:t>р</a:t>
            </a:r>
            <a:r>
              <a:rPr dirty="0" sz="1200" spc="-145" i="1">
                <a:latin typeface="Arial"/>
                <a:cs typeface="Arial"/>
              </a:rPr>
              <a:t>е</a:t>
            </a:r>
            <a:r>
              <a:rPr dirty="0" sz="1200" spc="-75" i="1">
                <a:latin typeface="Arial"/>
                <a:cs typeface="Arial"/>
              </a:rPr>
              <a:t>в</a:t>
            </a:r>
            <a:r>
              <a:rPr dirty="0" sz="1200" spc="-70" i="1">
                <a:latin typeface="Arial"/>
                <a:cs typeface="Arial"/>
              </a:rPr>
              <a:t>н</a:t>
            </a:r>
            <a:r>
              <a:rPr dirty="0" sz="1200" spc="-100" i="1">
                <a:latin typeface="Arial"/>
                <a:cs typeface="Arial"/>
              </a:rPr>
              <a:t>о</a:t>
            </a:r>
            <a:r>
              <a:rPr dirty="0" sz="1200" spc="-75" i="1">
                <a:latin typeface="Arial"/>
                <a:cs typeface="Arial"/>
              </a:rPr>
              <a:t>в</a:t>
            </a:r>
            <a:r>
              <a:rPr dirty="0" sz="1200" spc="-160" i="1">
                <a:latin typeface="Arial"/>
                <a:cs typeface="Arial"/>
              </a:rPr>
              <a:t>а</a:t>
            </a:r>
            <a:r>
              <a:rPr dirty="0" sz="1200" spc="-140" i="1">
                <a:latin typeface="Arial"/>
                <a:cs typeface="Arial"/>
              </a:rPr>
              <a:t>т</a:t>
            </a:r>
            <a:r>
              <a:rPr dirty="0" sz="1200" spc="-145" i="1">
                <a:latin typeface="Arial"/>
                <a:cs typeface="Arial"/>
              </a:rPr>
              <a:t>е</a:t>
            </a:r>
            <a:r>
              <a:rPr dirty="0" sz="1200" spc="-110" i="1">
                <a:latin typeface="Arial"/>
                <a:cs typeface="Arial"/>
              </a:rPr>
              <a:t>л</a:t>
            </a:r>
            <a:r>
              <a:rPr dirty="0" sz="1200" spc="-120" i="1">
                <a:latin typeface="Arial"/>
                <a:cs typeface="Arial"/>
              </a:rPr>
              <a:t>ь</a:t>
            </a:r>
            <a:r>
              <a:rPr dirty="0" sz="1200" spc="-70" i="1">
                <a:latin typeface="Arial"/>
                <a:cs typeface="Arial"/>
              </a:rPr>
              <a:t>н</a:t>
            </a:r>
            <a:r>
              <a:rPr dirty="0" sz="1200" spc="-125" i="1">
                <a:latin typeface="Arial"/>
                <a:cs typeface="Arial"/>
              </a:rPr>
              <a:t>ы</a:t>
            </a:r>
            <a:r>
              <a:rPr dirty="0" sz="1200" spc="-60" i="1">
                <a:latin typeface="Arial"/>
                <a:cs typeface="Arial"/>
              </a:rPr>
              <a:t>й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70" i="1">
                <a:latin typeface="Arial"/>
                <a:cs typeface="Arial"/>
              </a:rPr>
              <a:t>п</a:t>
            </a:r>
            <a:r>
              <a:rPr dirty="0" sz="1200" spc="-145" i="1">
                <a:latin typeface="Arial"/>
                <a:cs typeface="Arial"/>
              </a:rPr>
              <a:t>е</a:t>
            </a:r>
            <a:r>
              <a:rPr dirty="0" sz="1200" spc="-105" i="1">
                <a:latin typeface="Arial"/>
                <a:cs typeface="Arial"/>
              </a:rPr>
              <a:t>р</a:t>
            </a:r>
            <a:r>
              <a:rPr dirty="0" sz="1200" spc="-75" i="1">
                <a:latin typeface="Arial"/>
                <a:cs typeface="Arial"/>
              </a:rPr>
              <a:t>и</a:t>
            </a:r>
            <a:r>
              <a:rPr dirty="0" sz="1200" spc="-100" i="1">
                <a:latin typeface="Arial"/>
                <a:cs typeface="Arial"/>
              </a:rPr>
              <a:t>о</a:t>
            </a:r>
            <a:r>
              <a:rPr dirty="0" sz="1200" spc="-45" i="1">
                <a:latin typeface="Arial"/>
                <a:cs typeface="Arial"/>
              </a:rPr>
              <a:t>д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рамках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45" i="1">
                <a:latin typeface="Arial"/>
                <a:cs typeface="Arial"/>
              </a:rPr>
              <a:t>Запрещенного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списка</a:t>
            </a:r>
            <a:r>
              <a:rPr dirty="0" sz="1200" spc="-140">
                <a:latin typeface="Trebuchet MS"/>
                <a:cs typeface="Trebuchet MS"/>
              </a:rPr>
              <a:t>,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Исполнительный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комитет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90" i="1">
                <a:latin typeface="Arial"/>
                <a:cs typeface="Arial"/>
              </a:rPr>
              <a:t>ВАДА</a:t>
            </a:r>
            <a:r>
              <a:rPr dirty="0" sz="1200" spc="-125" i="1">
                <a:latin typeface="Arial"/>
                <a:cs typeface="Arial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одобрил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на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своем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заседании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сентябре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2021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года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рекомендацию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Консультативной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группы</a:t>
            </a:r>
            <a:r>
              <a:rPr dirty="0" sz="1200" spc="-105" i="1">
                <a:latin typeface="Arial"/>
                <a:cs typeface="Arial"/>
              </a:rPr>
              <a:t> экспертов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85" i="1">
                <a:latin typeface="Arial"/>
                <a:cs typeface="Arial"/>
              </a:rPr>
              <a:t>по</a:t>
            </a:r>
            <a:r>
              <a:rPr dirty="0" sz="1200" spc="-85" i="1">
                <a:latin typeface="Arial"/>
                <a:cs typeface="Arial"/>
              </a:rPr>
              <a:t> </a:t>
            </a:r>
            <a:r>
              <a:rPr dirty="0" sz="1200" spc="-100" i="1">
                <a:latin typeface="Arial"/>
                <a:cs typeface="Arial"/>
              </a:rPr>
              <a:t>списку</a:t>
            </a:r>
            <a:r>
              <a:rPr dirty="0" sz="1200" spc="-100" i="1">
                <a:latin typeface="Arial"/>
                <a:cs typeface="Arial"/>
              </a:rPr>
              <a:t> </a:t>
            </a:r>
            <a:r>
              <a:rPr dirty="0" sz="1200" spc="-165" i="1">
                <a:latin typeface="Arial"/>
                <a:cs typeface="Arial"/>
              </a:rPr>
              <a:t>ВАДА</a:t>
            </a:r>
            <a:r>
              <a:rPr dirty="0" sz="1200" spc="-165" i="1">
                <a:latin typeface="Arial"/>
                <a:cs typeface="Arial"/>
              </a:rPr>
              <a:t> </a:t>
            </a:r>
            <a:r>
              <a:rPr dirty="0" sz="1200" spc="-110" i="1">
                <a:latin typeface="Arial"/>
                <a:cs typeface="Arial"/>
              </a:rPr>
              <a:t>(LiEAG)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инициировать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научный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пересмотр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статуса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каннабиса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2022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году.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08305" marR="5715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30">
                <a:latin typeface="Trebuchet MS"/>
                <a:cs typeface="Trebuchet MS"/>
              </a:rPr>
              <a:t>В</a:t>
            </a:r>
            <a:r>
              <a:rPr dirty="0" sz="1200" spc="-3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настоящее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время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основной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психоактивный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компонент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каннабиса,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дельта-9-тетрагидроканнабинол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(ТГК),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запрещен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Arial"/>
                <a:cs typeface="Arial"/>
              </a:rPr>
              <a:t>Соревновательный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период</a:t>
            </a:r>
            <a:r>
              <a:rPr dirty="0" sz="1200" spc="-105">
                <a:latin typeface="Trebuchet MS"/>
                <a:cs typeface="Trebuchet MS"/>
              </a:rPr>
              <a:t>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и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Arial"/>
                <a:cs typeface="Arial"/>
              </a:rPr>
              <a:t>аккредитованные</a:t>
            </a:r>
            <a:r>
              <a:rPr dirty="0" sz="1200" spc="-80" i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ВАДА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spc="-95" i="1">
                <a:latin typeface="Arial"/>
                <a:cs typeface="Arial"/>
              </a:rPr>
              <a:t>лаборатории</a:t>
            </a:r>
            <a:r>
              <a:rPr dirty="0" sz="1200" spc="-95" i="1">
                <a:latin typeface="Arial"/>
                <a:cs typeface="Arial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сообщают 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о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неблагоприятном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результате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анализа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(AAF),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если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концентрация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карбокси-ТГК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в</a:t>
            </a:r>
            <a:r>
              <a:rPr dirty="0" sz="1200" spc="-4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моче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превышает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пороговое</a:t>
            </a:r>
            <a:r>
              <a:rPr dirty="0" sz="1200" spc="-65">
                <a:latin typeface="Trebuchet MS"/>
                <a:cs typeface="Trebuchet MS"/>
              </a:rPr>
              <a:t> значение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25">
                <a:latin typeface="Trebuchet MS"/>
                <a:cs typeface="Trebuchet MS"/>
              </a:rPr>
              <a:t>150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нг/мл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при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пределе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принятия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решения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25">
                <a:latin typeface="Trebuchet MS"/>
                <a:cs typeface="Trebuchet MS"/>
              </a:rPr>
              <a:t>180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нг/мл.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Пороговые</a:t>
            </a:r>
            <a:r>
              <a:rPr dirty="0" sz="1200" spc="-65">
                <a:latin typeface="Trebuchet MS"/>
                <a:cs typeface="Trebuchet MS"/>
              </a:rPr>
              <a:t> концентра-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ции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были</a:t>
            </a:r>
            <a:r>
              <a:rPr dirty="0" sz="1200" spc="-70">
                <a:latin typeface="Trebuchet MS"/>
                <a:cs typeface="Trebuchet MS"/>
              </a:rPr>
              <a:t> значительно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увеличены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25">
                <a:latin typeface="Trebuchet MS"/>
                <a:cs typeface="Trebuchet MS"/>
              </a:rPr>
              <a:t>2013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году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20">
                <a:latin typeface="Trebuchet MS"/>
                <a:cs typeface="Trebuchet MS"/>
              </a:rPr>
              <a:t>15</a:t>
            </a:r>
            <a:r>
              <a:rPr dirty="0" sz="1200" spc="-2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нг/мл,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чтобы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минимизировать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количество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AAF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Соревновательный</a:t>
            </a:r>
            <a:r>
              <a:rPr dirty="0" sz="1200" spc="-130" i="1">
                <a:latin typeface="Arial"/>
                <a:cs typeface="Arial"/>
              </a:rPr>
              <a:t> </a:t>
            </a:r>
            <a:r>
              <a:rPr dirty="0" sz="1200" spc="-100" i="1">
                <a:latin typeface="Arial"/>
                <a:cs typeface="Arial"/>
              </a:rPr>
              <a:t>период</a:t>
            </a:r>
            <a:r>
              <a:rPr dirty="0" sz="1200" spc="-100" i="1">
                <a:latin typeface="Arial"/>
                <a:cs typeface="Arial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из-за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возможного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употребления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во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Внесоревновательный</a:t>
            </a:r>
            <a:r>
              <a:rPr dirty="0" sz="1200" spc="-120" i="1">
                <a:latin typeface="Arial"/>
                <a:cs typeface="Arial"/>
              </a:rPr>
              <a:t> </a:t>
            </a:r>
            <a:r>
              <a:rPr dirty="0" sz="1200" spc="-100" i="1">
                <a:latin typeface="Arial"/>
                <a:cs typeface="Arial"/>
              </a:rPr>
              <a:t>период</a:t>
            </a:r>
            <a:r>
              <a:rPr dirty="0" sz="1200" spc="-100">
                <a:latin typeface="Trebuchet MS"/>
                <a:cs typeface="Trebuchet MS"/>
              </a:rPr>
              <a:t>. 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Это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означает,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что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при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установленном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пороге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наибольший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риск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неблагоприятного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результата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ана-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лиза</a:t>
            </a:r>
            <a:r>
              <a:rPr dirty="0" sz="1200" spc="-60">
                <a:latin typeface="Trebuchet MS"/>
                <a:cs typeface="Trebuchet MS"/>
              </a:rPr>
              <a:t> возникает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у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Спортсменов</a:t>
            </a:r>
            <a:r>
              <a:rPr dirty="0" sz="1200" spc="-130">
                <a:latin typeface="Trebuchet MS"/>
                <a:cs typeface="Trebuchet MS"/>
              </a:rPr>
              <a:t>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которые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употребляли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значительное</a:t>
            </a:r>
            <a:r>
              <a:rPr dirty="0" sz="1200" spc="-70">
                <a:latin typeface="Trebuchet MS"/>
                <a:cs typeface="Trebuchet MS"/>
              </a:rPr>
              <a:t> количество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ТГК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незадолго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до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Соревновательного</a:t>
            </a:r>
            <a:r>
              <a:rPr dirty="0" sz="1200" spc="-80" i="1">
                <a:latin typeface="Arial"/>
                <a:cs typeface="Arial"/>
              </a:rPr>
              <a:t> </a:t>
            </a:r>
            <a:r>
              <a:rPr dirty="0" sz="1200" spc="-95" i="1">
                <a:latin typeface="Arial"/>
                <a:cs typeface="Arial"/>
              </a:rPr>
              <a:t>допинг-контроля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являются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хроническими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потребителями.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0830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25">
                <a:latin typeface="Trebuchet MS"/>
                <a:cs typeface="Trebuchet MS"/>
              </a:rPr>
              <a:t>Во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Всемирный</a:t>
            </a:r>
            <a:r>
              <a:rPr dirty="0" sz="1200" spc="-65">
                <a:latin typeface="Trebuchet MS"/>
                <a:cs typeface="Trebuchet MS"/>
              </a:rPr>
              <a:t> Антидопинговый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Кодекс</a:t>
            </a:r>
            <a:r>
              <a:rPr dirty="0" sz="1200" spc="22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(</a:t>
            </a:r>
            <a:r>
              <a:rPr dirty="0" sz="1200" spc="-60" i="1">
                <a:latin typeface="Arial"/>
                <a:cs typeface="Arial"/>
              </a:rPr>
              <a:t>Кодекс</a:t>
            </a:r>
            <a:r>
              <a:rPr dirty="0" sz="1200" spc="-60">
                <a:latin typeface="Trebuchet MS"/>
                <a:cs typeface="Trebuchet MS"/>
              </a:rPr>
              <a:t>)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25">
                <a:latin typeface="Trebuchet MS"/>
                <a:cs typeface="Trebuchet MS"/>
              </a:rPr>
              <a:t>2021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года</a:t>
            </a:r>
            <a:r>
              <a:rPr dirty="0" sz="1200" spc="20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была</a:t>
            </a:r>
            <a:r>
              <a:rPr dirty="0" sz="1200" spc="2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включена</a:t>
            </a:r>
            <a:r>
              <a:rPr dirty="0" sz="1200" spc="22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новая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статья</a:t>
            </a:r>
            <a:r>
              <a:rPr dirty="0" sz="1200" spc="20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4.2.3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о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Субстанциях,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25" i="1">
                <a:latin typeface="Arial"/>
                <a:cs typeface="Arial"/>
              </a:rPr>
              <a:t>вызывающих</a:t>
            </a:r>
            <a:r>
              <a:rPr dirty="0" sz="1200" spc="-125" i="1">
                <a:latin typeface="Arial"/>
                <a:cs typeface="Arial"/>
              </a:rPr>
              <a:t> </a:t>
            </a:r>
            <a:r>
              <a:rPr dirty="0" sz="1200" spc="-135" i="1">
                <a:latin typeface="Arial"/>
                <a:cs typeface="Arial"/>
              </a:rPr>
              <a:t>зависимость</a:t>
            </a:r>
            <a:r>
              <a:rPr dirty="0" sz="1200" spc="-135">
                <a:latin typeface="Trebuchet MS"/>
                <a:cs typeface="Trebuchet MS"/>
              </a:rPr>
              <a:t>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для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целей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применения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санкций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соответствии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25" i="1">
                <a:latin typeface="Arial"/>
                <a:cs typeface="Arial"/>
              </a:rPr>
              <a:t>со</a:t>
            </a:r>
            <a:r>
              <a:rPr dirty="0" sz="1200" spc="-125" i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статьей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75" i="1">
                <a:latin typeface="Arial"/>
                <a:cs typeface="Arial"/>
              </a:rPr>
              <a:t>10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spc="-95" i="1">
                <a:latin typeface="Arial"/>
                <a:cs typeface="Arial"/>
              </a:rPr>
              <a:t>Кодекса</a:t>
            </a:r>
            <a:r>
              <a:rPr dirty="0" sz="1200" spc="-95">
                <a:latin typeface="Trebuchet MS"/>
                <a:cs typeface="Trebuchet MS"/>
              </a:rPr>
              <a:t>.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Субстанции,</a:t>
            </a:r>
            <a:r>
              <a:rPr dirty="0" sz="1200" spc="-130" i="1">
                <a:latin typeface="Arial"/>
                <a:cs typeface="Arial"/>
              </a:rPr>
              <a:t> </a:t>
            </a:r>
            <a:r>
              <a:rPr dirty="0" sz="1200" spc="-114" i="1">
                <a:latin typeface="Arial"/>
                <a:cs typeface="Arial"/>
              </a:rPr>
              <a:t>вызывающие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25" i="1">
                <a:latin typeface="Arial"/>
                <a:cs typeface="Arial"/>
              </a:rPr>
              <a:t>зависимость</a:t>
            </a:r>
            <a:r>
              <a:rPr dirty="0" sz="1200" spc="-125">
                <a:latin typeface="Trebuchet MS"/>
                <a:cs typeface="Trebuchet MS"/>
              </a:rPr>
              <a:t>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специально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указаны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125" i="1">
                <a:latin typeface="Arial"/>
                <a:cs typeface="Arial"/>
              </a:rPr>
              <a:t>Запрещенном</a:t>
            </a:r>
            <a:r>
              <a:rPr dirty="0" sz="1200" spc="-125" i="1">
                <a:latin typeface="Arial"/>
                <a:cs typeface="Arial"/>
              </a:rPr>
              <a:t> списке</a:t>
            </a:r>
            <a:r>
              <a:rPr dirty="0" sz="1200" spc="-125">
                <a:latin typeface="Trebuchet MS"/>
                <a:cs typeface="Trebuchet MS"/>
              </a:rPr>
              <a:t>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по-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скольку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ими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часто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злоупотребляют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обществе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вне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контекста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спорта.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связи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этим,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LiEAG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определила 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55" i="1">
                <a:latin typeface="Arial"/>
                <a:cs typeface="Arial"/>
              </a:rPr>
              <a:t>Запрещенном</a:t>
            </a:r>
            <a:r>
              <a:rPr dirty="0" sz="1200" spc="-155" i="1">
                <a:latin typeface="Arial"/>
                <a:cs typeface="Arial"/>
              </a:rPr>
              <a:t> </a:t>
            </a:r>
            <a:r>
              <a:rPr dirty="0" sz="1200" spc="-135" i="1">
                <a:latin typeface="Arial"/>
                <a:cs typeface="Arial"/>
              </a:rPr>
              <a:t>списке</a:t>
            </a:r>
            <a:r>
              <a:rPr dirty="0" sz="1200" spc="-135" i="1">
                <a:latin typeface="Arial"/>
                <a:cs typeface="Arial"/>
              </a:rPr>
              <a:t> </a:t>
            </a:r>
            <a:r>
              <a:rPr dirty="0" sz="1200" spc="-110" i="1">
                <a:latin typeface="Arial"/>
                <a:cs typeface="Arial"/>
              </a:rPr>
              <a:t>2021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года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60">
                <a:latin typeface="Trebuchet MS"/>
                <a:cs typeface="Trebuchet MS"/>
              </a:rPr>
              <a:t>ТГК</a:t>
            </a:r>
            <a:r>
              <a:rPr dirty="0" sz="1200" spc="-16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как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65" i="1">
                <a:latin typeface="Arial"/>
                <a:cs typeface="Arial"/>
              </a:rPr>
              <a:t>Субстанцию,</a:t>
            </a:r>
            <a:r>
              <a:rPr dirty="0" sz="1200" spc="-165" i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вызывающую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spc="-155" i="1">
                <a:latin typeface="Arial"/>
                <a:cs typeface="Arial"/>
              </a:rPr>
              <a:t>зависимость</a:t>
            </a:r>
            <a:r>
              <a:rPr dirty="0" sz="1200" spc="-155">
                <a:latin typeface="Trebuchet MS"/>
                <a:cs typeface="Trebuchet MS"/>
              </a:rPr>
              <a:t>,</a:t>
            </a:r>
            <a:r>
              <a:rPr dirty="0" sz="1200" spc="-15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это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означает,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что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если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55" i="1">
                <a:latin typeface="Arial"/>
                <a:cs typeface="Arial"/>
              </a:rPr>
              <a:t>Спортсмен</a:t>
            </a:r>
            <a:r>
              <a:rPr dirty="0" sz="1200" spc="-155" i="1">
                <a:latin typeface="Arial"/>
                <a:cs typeface="Arial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сможет</a:t>
            </a:r>
            <a:r>
              <a:rPr dirty="0" sz="1200" spc="-110">
                <a:latin typeface="Trebuchet MS"/>
                <a:cs typeface="Trebuchet MS"/>
              </a:rPr>
              <a:t> доказать,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что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употребление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40">
                <a:latin typeface="Trebuchet MS"/>
                <a:cs typeface="Trebuchet MS"/>
              </a:rPr>
              <a:t>ТГК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имело</a:t>
            </a:r>
            <a:r>
              <a:rPr dirty="0" sz="1200" spc="-110">
                <a:latin typeface="Trebuchet MS"/>
                <a:cs typeface="Trebuchet MS"/>
              </a:rPr>
              <a:t> место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во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Внесоревновательный</a:t>
            </a:r>
            <a:r>
              <a:rPr dirty="0" sz="1200" spc="-130" i="1">
                <a:latin typeface="Arial"/>
                <a:cs typeface="Arial"/>
              </a:rPr>
              <a:t> </a:t>
            </a:r>
            <a:r>
              <a:rPr dirty="0" sz="1200" spc="-110" i="1">
                <a:latin typeface="Arial"/>
                <a:cs typeface="Arial"/>
              </a:rPr>
              <a:t>период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было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связано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улучшением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спортивных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результатов,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стандартный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срок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25" i="1">
                <a:latin typeface="Arial"/>
                <a:cs typeface="Arial"/>
              </a:rPr>
              <a:t>Дисквалификации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составляет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три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месяца,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который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может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быть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сокращен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до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одного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месяца,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если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60" i="1">
                <a:latin typeface="Arial"/>
                <a:cs typeface="Arial"/>
              </a:rPr>
              <a:t>Спортсмен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удовлетворительно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завершит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утвержденную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программу</a:t>
            </a:r>
            <a:r>
              <a:rPr dirty="0" sz="1200" spc="-95">
                <a:latin typeface="Trebuchet MS"/>
                <a:cs typeface="Trebuchet MS"/>
              </a:rPr>
              <a:t> лечения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от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злоупотребления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Субстанциями,</a:t>
            </a:r>
            <a:r>
              <a:rPr dirty="0" sz="1200" spc="-130" i="1">
                <a:latin typeface="Arial"/>
                <a:cs typeface="Arial"/>
              </a:rPr>
              <a:t> </a:t>
            </a:r>
            <a:r>
              <a:rPr dirty="0" sz="1200" spc="-114" i="1">
                <a:latin typeface="Arial"/>
                <a:cs typeface="Arial"/>
              </a:rPr>
              <a:t>вызывающими</a:t>
            </a:r>
            <a:r>
              <a:rPr dirty="0" sz="1200" spc="-114" i="1">
                <a:latin typeface="Arial"/>
                <a:cs typeface="Arial"/>
              </a:rPr>
              <a:t> зависимость</a:t>
            </a:r>
            <a:r>
              <a:rPr dirty="0" sz="1200" spc="-114">
                <a:latin typeface="Trebuchet MS"/>
                <a:cs typeface="Trebuchet MS"/>
              </a:rPr>
              <a:t>. 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Хотя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еще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слишком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рано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оценивать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полное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влияние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этого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нового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правила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санкции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за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употребление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55">
                <a:latin typeface="Trebuchet MS"/>
                <a:cs typeface="Trebuchet MS"/>
              </a:rPr>
              <a:t>ТГК,</a:t>
            </a:r>
            <a:r>
              <a:rPr dirty="0" sz="1200" spc="-15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предварительные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данные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за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2021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год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указывают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увеличение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одно-</a:t>
            </a:r>
            <a:r>
              <a:rPr dirty="0" sz="1200" spc="-65">
                <a:latin typeface="Trebuchet MS"/>
                <a:cs typeface="Trebuchet MS"/>
              </a:rPr>
              <a:t> и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трехмесячных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санкций,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95">
                <a:latin typeface="Trebuchet MS"/>
                <a:cs typeface="Trebuchet MS"/>
              </a:rPr>
              <a:t>ь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у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90">
                <a:latin typeface="Trebuchet MS"/>
                <a:cs typeface="Trebuchet MS"/>
              </a:rPr>
              <a:t>т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35">
                <a:latin typeface="Trebuchet MS"/>
                <a:cs typeface="Trebuchet MS"/>
              </a:rPr>
              <a:t>г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80">
                <a:latin typeface="Trebuchet MS"/>
                <a:cs typeface="Trebuchet MS"/>
              </a:rPr>
              <a:t>я</a:t>
            </a:r>
            <a:r>
              <a:rPr dirty="0" sz="1200" spc="-9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408305" marR="762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408940" algn="l"/>
              </a:tabLst>
            </a:pPr>
            <a:r>
              <a:rPr dirty="0" sz="1200" spc="-125">
                <a:latin typeface="Trebuchet MS"/>
                <a:cs typeface="Trebuchet MS"/>
              </a:rPr>
              <a:t>Таким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образом,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рамках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Всемирной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антидопинговой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программы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подход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к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каннабису,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включенному 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Запрещенный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список,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развивался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хронологическом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порядке</a:t>
            </a:r>
            <a:r>
              <a:rPr dirty="0" sz="1200" spc="-105">
                <a:latin typeface="Trebuchet MS"/>
                <a:cs typeface="Trebuchet MS"/>
              </a:rPr>
              <a:t> следующим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образом: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408305" marR="8255">
              <a:lnSpc>
                <a:spcPct val="100000"/>
              </a:lnSpc>
            </a:pPr>
            <a:r>
              <a:rPr dirty="0" sz="1200" spc="-40" b="1">
                <a:latin typeface="Trebuchet MS"/>
                <a:cs typeface="Trebuchet MS"/>
              </a:rPr>
              <a:t>2013:</a:t>
            </a:r>
            <a:r>
              <a:rPr dirty="0" sz="1200" spc="-40" b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Порог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содержания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каннабиса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моче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увеличен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20">
                <a:latin typeface="Trebuchet MS"/>
                <a:cs typeface="Trebuchet MS"/>
              </a:rPr>
              <a:t>15</a:t>
            </a:r>
            <a:r>
              <a:rPr dirty="0" sz="1200" spc="-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нг/мл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до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25">
                <a:latin typeface="Trebuchet MS"/>
                <a:cs typeface="Trebuchet MS"/>
              </a:rPr>
              <a:t>150</a:t>
            </a:r>
            <a:r>
              <a:rPr dirty="0" sz="1200" spc="-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нг/мл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Пределом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65" i="1">
                <a:latin typeface="Arial"/>
                <a:cs typeface="Arial"/>
              </a:rPr>
              <a:t>приня-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100" i="1">
                <a:latin typeface="Arial"/>
                <a:cs typeface="Arial"/>
              </a:rPr>
              <a:t>тия</a:t>
            </a:r>
            <a:r>
              <a:rPr dirty="0" sz="1200" spc="-100" i="1">
                <a:latin typeface="Arial"/>
                <a:cs typeface="Arial"/>
              </a:rPr>
              <a:t> </a:t>
            </a:r>
            <a:r>
              <a:rPr dirty="0" sz="1200" spc="-110" i="1">
                <a:latin typeface="Arial"/>
                <a:cs typeface="Arial"/>
              </a:rPr>
              <a:t>решения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180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нг/мл.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Это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значительно</a:t>
            </a:r>
            <a:r>
              <a:rPr dirty="0" sz="1200" spc="-80">
                <a:latin typeface="Trebuchet MS"/>
                <a:cs typeface="Trebuchet MS"/>
              </a:rPr>
              <a:t> повлияло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на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количество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AAF: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среднем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400-500</a:t>
            </a:r>
            <a:r>
              <a:rPr dirty="0" sz="1200" spc="-4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год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2009-2012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годах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до</a:t>
            </a:r>
            <a:r>
              <a:rPr dirty="0" sz="1200" spc="-110">
                <a:latin typeface="Trebuchet MS"/>
                <a:cs typeface="Trebuchet MS"/>
              </a:rPr>
              <a:t> менее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100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2021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году.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408305" marR="8255">
              <a:lnSpc>
                <a:spcPct val="100000"/>
              </a:lnSpc>
            </a:pPr>
            <a:r>
              <a:rPr dirty="0" sz="1200" spc="-60" b="1">
                <a:latin typeface="Trebuchet MS"/>
                <a:cs typeface="Trebuchet MS"/>
              </a:rPr>
              <a:t>2018:</a:t>
            </a:r>
            <a:r>
              <a:rPr dirty="0" sz="1200" spc="-60" b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Каннабидиол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(CBD)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был</a:t>
            </a:r>
            <a:r>
              <a:rPr dirty="0" sz="1200" spc="-90">
                <a:latin typeface="Trebuchet MS"/>
                <a:cs typeface="Trebuchet MS"/>
              </a:rPr>
              <a:t> исключен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из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Запрещенного</a:t>
            </a:r>
            <a:r>
              <a:rPr dirty="0" sz="1200" spc="-120" i="1">
                <a:latin typeface="Arial"/>
                <a:cs typeface="Arial"/>
              </a:rPr>
              <a:t> </a:t>
            </a:r>
            <a:r>
              <a:rPr dirty="0" sz="1200" spc="-114" i="1">
                <a:latin typeface="Arial"/>
                <a:cs typeface="Arial"/>
              </a:rPr>
              <a:t>списка</a:t>
            </a:r>
            <a:r>
              <a:rPr dirty="0" sz="1200" spc="-114">
                <a:latin typeface="Trebuchet MS"/>
                <a:cs typeface="Trebuchet MS"/>
              </a:rPr>
              <a:t>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позволило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0" i="1">
                <a:latin typeface="Arial"/>
                <a:cs typeface="Arial"/>
              </a:rPr>
              <a:t>Спортсменам</a:t>
            </a:r>
            <a:r>
              <a:rPr dirty="0" sz="1200" spc="-150">
                <a:latin typeface="Trebuchet MS"/>
                <a:cs typeface="Trebuchet MS"/>
              </a:rPr>
              <a:t>,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же-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лающим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его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использовать,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получить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доступ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непсихоактивному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компоненту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каннабиса.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408305" marR="6350">
              <a:lnSpc>
                <a:spcPct val="100000"/>
              </a:lnSpc>
            </a:pPr>
            <a:r>
              <a:rPr dirty="0" sz="1200" spc="-85" b="1">
                <a:latin typeface="Trebuchet MS"/>
                <a:cs typeface="Trebuchet MS"/>
              </a:rPr>
              <a:t>2021:</a:t>
            </a:r>
            <a:r>
              <a:rPr dirty="0" sz="1200" spc="-150" b="1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Включение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Кодекс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положения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55" i="1">
                <a:latin typeface="Arial"/>
                <a:cs typeface="Arial"/>
              </a:rPr>
              <a:t>Субстанциях,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вызывающих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50" i="1">
                <a:latin typeface="Arial"/>
                <a:cs typeface="Arial"/>
              </a:rPr>
              <a:t>зависимость</a:t>
            </a:r>
            <a:r>
              <a:rPr dirty="0" sz="1200" spc="-150">
                <a:latin typeface="Trebuchet MS"/>
                <a:cs typeface="Trebuchet MS"/>
              </a:rPr>
              <a:t>,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значительно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сократило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срок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Дисквалификации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потенциальных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двух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(или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даже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четырех)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лет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до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трех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(или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даже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одного)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месяца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903" y="605306"/>
            <a:ext cx="4340225" cy="1315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6065" marR="5080" indent="-254000">
              <a:lnSpc>
                <a:spcPct val="100699"/>
              </a:lnSpc>
              <a:spcBef>
                <a:spcPts val="95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S4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51B848"/>
                </a:solidFill>
                <a:latin typeface="Trebuchet MS"/>
                <a:cs typeface="Trebuchet MS"/>
              </a:rPr>
              <a:t>Гормоны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модуляторы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метаболизма</a:t>
            </a:r>
            <a:r>
              <a:rPr dirty="0" sz="1400" spc="-21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</a:t>
            </a:r>
            <a:r>
              <a:rPr dirty="0" sz="1400" spc="-15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18 </a:t>
            </a:r>
            <a:r>
              <a:rPr dirty="0" sz="1400" spc="-409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Некоторые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данных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субстанций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могут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быть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обна-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ружены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средствах,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используются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рака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молочной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железы,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сахарного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диабета,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бесплодия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(у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женщин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синдрома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поликистозных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яичников.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898" y="2109482"/>
            <a:ext cx="4340225" cy="1099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6065" marR="5080" indent="-254000">
              <a:lnSpc>
                <a:spcPct val="100699"/>
              </a:lnSpc>
              <a:spcBef>
                <a:spcPts val="95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S5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Диуретики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маскирующие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агенты</a:t>
            </a:r>
            <a:r>
              <a:rPr dirty="0" sz="1400" spc="-18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</a:t>
            </a:r>
            <a:r>
              <a:rPr dirty="0" sz="1400" spc="-15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21 </a:t>
            </a:r>
            <a:r>
              <a:rPr dirty="0" sz="1400" spc="-40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ствах,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которые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используются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напри-</a:t>
            </a:r>
            <a:endParaRPr sz="1400">
              <a:latin typeface="Trebuchet MS"/>
              <a:cs typeface="Trebuchet MS"/>
            </a:endParaRPr>
          </a:p>
          <a:p>
            <a:pPr marL="266065">
              <a:lnSpc>
                <a:spcPct val="100000"/>
              </a:lnSpc>
              <a:spcBef>
                <a:spcPts val="15"/>
              </a:spcBef>
            </a:pP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мер,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сердечной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недостаточности,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гипертонии.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898" y="3398786"/>
            <a:ext cx="4340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35" b="1">
                <a:solidFill>
                  <a:srgbClr val="51B848"/>
                </a:solidFill>
                <a:latin typeface="Trebuchet MS"/>
                <a:cs typeface="Trebuchet MS"/>
              </a:rPr>
              <a:t>M1-M2-M3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Метод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</a:t>
            </a:r>
            <a:r>
              <a:rPr dirty="0" sz="1400" spc="-19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2</a:t>
            </a: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r>
              <a:rPr dirty="0" sz="1400" spc="80" b="1">
                <a:solidFill>
                  <a:srgbClr val="51B848"/>
                </a:solidFill>
                <a:latin typeface="Trebuchet MS"/>
                <a:cs typeface="Trebuchet MS"/>
              </a:rPr>
              <a:t>/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24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898" y="3828567"/>
            <a:ext cx="318833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МЕТОДЫ,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ЗАПРЕЩЕННЫЕ </a:t>
            </a:r>
            <a:r>
              <a:rPr dirty="0" sz="1400" spc="-40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СОРЕВНОВ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1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ЬНЫЙ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98" y="4473206"/>
            <a:ext cx="4340225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S6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Стимуляторы</a:t>
            </a:r>
            <a:r>
              <a:rPr dirty="0" sz="1400" spc="-26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.....................................................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25</a:t>
            </a:r>
            <a:endParaRPr sz="1400">
              <a:latin typeface="Trebuchet MS"/>
              <a:cs typeface="Trebuchet MS"/>
            </a:endParaRPr>
          </a:p>
          <a:p>
            <a:pPr algn="just" marL="266065" marR="358775">
              <a:lnSpc>
                <a:spcPct val="100699"/>
              </a:lnSpc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Некоторые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из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данных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субстанций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могут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быть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обна-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ружены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средствах,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используются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ана- </a:t>
            </a:r>
            <a:r>
              <a:rPr dirty="0" sz="1400" spc="-4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тивности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(СДВГ),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симптомов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простуды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гриппа.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4702" y="605306"/>
            <a:ext cx="4340225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S7</a:t>
            </a:r>
            <a:r>
              <a:rPr dirty="0" sz="1400" spc="-7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65" b="1">
                <a:solidFill>
                  <a:srgbClr val="51B848"/>
                </a:solidFill>
                <a:latin typeface="Trebuchet MS"/>
                <a:cs typeface="Trebuchet MS"/>
              </a:rPr>
              <a:t>Наркотики</a:t>
            </a: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........................................................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29</a:t>
            </a:r>
            <a:endParaRPr sz="1400">
              <a:latin typeface="Trebuchet MS"/>
              <a:cs typeface="Trebuchet MS"/>
            </a:endParaRPr>
          </a:p>
          <a:p>
            <a:pPr algn="just" marL="266065" marR="360045">
              <a:lnSpc>
                <a:spcPct val="100699"/>
              </a:lnSpc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ствах,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используются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лечения,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напри-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мер,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болевого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синдрома,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том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числе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результате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равм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опорно-двиг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тельно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аппар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та.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4702" y="2109482"/>
            <a:ext cx="4340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S8</a:t>
            </a:r>
            <a:r>
              <a:rPr dirty="0" sz="1400" spc="-70" b="1">
                <a:solidFill>
                  <a:srgbClr val="51B848"/>
                </a:solidFill>
                <a:latin typeface="Trebuchet MS"/>
                <a:cs typeface="Trebuchet MS"/>
              </a:rPr>
              <a:t> Каннабиноиды</a:t>
            </a:r>
            <a:r>
              <a:rPr dirty="0" sz="1400" spc="-19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..................................................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30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4689" y="2539252"/>
            <a:ext cx="4340225" cy="1315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S9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Глюкокортикоиды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31</a:t>
            </a:r>
            <a:endParaRPr sz="1400">
              <a:latin typeface="Trebuchet MS"/>
              <a:cs typeface="Trebuchet MS"/>
            </a:endParaRPr>
          </a:p>
          <a:p>
            <a:pPr algn="just" marL="266065" marR="360045">
              <a:lnSpc>
                <a:spcPct val="100699"/>
              </a:lnSpc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4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болеваний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кишечника.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02" y="4043438"/>
            <a:ext cx="4340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85" b="1">
                <a:solidFill>
                  <a:srgbClr val="231F20"/>
                </a:solidFill>
                <a:latin typeface="Trebuchet MS"/>
                <a:cs typeface="Trebuchet MS"/>
              </a:rPr>
              <a:t>ОТДЕЛЬНЫХ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 b="1">
                <a:solidFill>
                  <a:srgbClr val="231F20"/>
                </a:solidFill>
                <a:latin typeface="Trebuchet MS"/>
                <a:cs typeface="Trebuchet MS"/>
              </a:rPr>
              <a:t>ВИДАХ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85" b="1">
                <a:solidFill>
                  <a:srgbClr val="231F20"/>
                </a:solidFill>
                <a:latin typeface="Trebuchet MS"/>
                <a:cs typeface="Trebuchet MS"/>
              </a:rPr>
              <a:t>СПОРТА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702" y="4473219"/>
            <a:ext cx="4340225" cy="1099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35" b="1">
                <a:solidFill>
                  <a:srgbClr val="51B848"/>
                </a:solidFill>
                <a:latin typeface="Trebuchet MS"/>
                <a:cs typeface="Trebuchet MS"/>
              </a:rPr>
              <a:t>Р1</a:t>
            </a:r>
            <a:r>
              <a:rPr dirty="0" sz="1400" spc="-6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70" b="1">
                <a:solidFill>
                  <a:srgbClr val="51B848"/>
                </a:solidFill>
                <a:latin typeface="Trebuchet MS"/>
                <a:cs typeface="Trebuchet MS"/>
              </a:rPr>
              <a:t>Бета-блокаторы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................................................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32</a:t>
            </a:r>
            <a:endParaRPr sz="1400">
              <a:latin typeface="Trebuchet MS"/>
              <a:cs typeface="Trebuchet MS"/>
            </a:endParaRPr>
          </a:p>
          <a:p>
            <a:pPr algn="just" marL="266065" marR="360045">
              <a:lnSpc>
                <a:spcPct val="100699"/>
              </a:lnSpc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наружены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ограничения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лекарственных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сред-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4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сердечной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недостаточности,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гипертонии.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5762523"/>
            <a:ext cx="4340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05" b="1">
                <a:solidFill>
                  <a:srgbClr val="51B848"/>
                </a:solidFill>
                <a:latin typeface="Trebuchet MS"/>
                <a:cs typeface="Trebuchet MS"/>
              </a:rPr>
              <a:t>ПРЕДМЕТНЫЙ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30" b="1">
                <a:solidFill>
                  <a:srgbClr val="51B848"/>
                </a:solidFill>
                <a:latin typeface="Trebuchet MS"/>
                <a:cs typeface="Trebuchet MS"/>
              </a:rPr>
              <a:t>УКАЗАТЕЛЬ</a:t>
            </a:r>
            <a:r>
              <a:rPr dirty="0" sz="1400" spc="-110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.......................................</a:t>
            </a:r>
            <a:r>
              <a:rPr dirty="0" sz="1400" spc="-135" b="1">
                <a:solidFill>
                  <a:srgbClr val="51B848"/>
                </a:solidFill>
                <a:latin typeface="Trebuchet MS"/>
                <a:cs typeface="Trebuchet MS"/>
              </a:rPr>
              <a:t> 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34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40105" y="426281"/>
            <a:ext cx="62007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90">
                <a:latin typeface="Trebuchet MS"/>
                <a:cs typeface="Trebuchet MS"/>
              </a:rPr>
              <a:t>для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Спортсменов</a:t>
            </a:r>
            <a:r>
              <a:rPr dirty="0" sz="1200" spc="-135">
                <a:latin typeface="Trebuchet MS"/>
                <a:cs typeface="Trebuchet MS"/>
              </a:rPr>
              <a:t>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которые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могут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доказать,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что</a:t>
            </a:r>
            <a:r>
              <a:rPr dirty="0" sz="1200" spc="-70">
                <a:latin typeface="Trebuchet MS"/>
                <a:cs typeface="Trebuchet MS"/>
              </a:rPr>
              <a:t> использование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ТГК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происходило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Вне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90" i="1">
                <a:latin typeface="Arial"/>
                <a:cs typeface="Arial"/>
              </a:rPr>
              <a:t>соревнований </a:t>
            </a:r>
            <a:r>
              <a:rPr dirty="0" sz="1200" spc="-85" i="1">
                <a:latin typeface="Arial"/>
                <a:cs typeface="Arial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не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было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связано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улучшением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спортивных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результатов.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Согласно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статье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9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Кодекса</a:t>
            </a:r>
            <a:r>
              <a:rPr dirty="0" sz="1200" spc="-120">
                <a:latin typeface="Trebuchet MS"/>
                <a:cs typeface="Trebuchet MS"/>
              </a:rPr>
              <a:t>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55" i="1">
                <a:latin typeface="Arial"/>
                <a:cs typeface="Arial"/>
              </a:rPr>
              <a:t>Спортсмен</a:t>
            </a:r>
            <a:r>
              <a:rPr dirty="0" sz="1200" spc="-100" i="1">
                <a:latin typeface="Arial"/>
                <a:cs typeface="Arial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будет 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лишен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медалей,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призов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результатов.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614" y="1483755"/>
            <a:ext cx="6431915" cy="3842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latin typeface="Trebuchet MS"/>
                <a:cs typeface="Trebuchet MS"/>
              </a:rPr>
              <a:t>П</a:t>
            </a:r>
            <a:r>
              <a:rPr dirty="0" sz="1400" spc="-50" b="1">
                <a:latin typeface="Trebuchet MS"/>
                <a:cs typeface="Trebuchet MS"/>
              </a:rPr>
              <a:t>Р</a:t>
            </a:r>
            <a:r>
              <a:rPr dirty="0" sz="1400" spc="-170" b="1">
                <a:latin typeface="Trebuchet MS"/>
                <a:cs typeface="Trebuchet MS"/>
              </a:rPr>
              <a:t>О</a:t>
            </a:r>
            <a:r>
              <a:rPr dirty="0" sz="1400" spc="-85" b="1">
                <a:latin typeface="Trebuchet MS"/>
                <a:cs typeface="Trebuchet MS"/>
              </a:rPr>
              <a:t>Ц</a:t>
            </a:r>
            <a:r>
              <a:rPr dirty="0" sz="1400" spc="-130" b="1">
                <a:latin typeface="Trebuchet MS"/>
                <a:cs typeface="Trebuchet MS"/>
              </a:rPr>
              <a:t>Е</a:t>
            </a:r>
            <a:r>
              <a:rPr dirty="0" sz="1400" spc="-180" b="1">
                <a:latin typeface="Trebuchet MS"/>
                <a:cs typeface="Trebuchet MS"/>
              </a:rPr>
              <a:t>С</a:t>
            </a:r>
            <a:r>
              <a:rPr dirty="0" sz="1400" spc="-165" b="1">
                <a:latin typeface="Trebuchet MS"/>
                <a:cs typeface="Trebuchet MS"/>
              </a:rPr>
              <a:t>С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90" b="1">
                <a:latin typeface="Trebuchet MS"/>
                <a:cs typeface="Trebuchet MS"/>
              </a:rPr>
              <a:t>Р</a:t>
            </a:r>
            <a:r>
              <a:rPr dirty="0" sz="1400" spc="-150" b="1">
                <a:latin typeface="Trebuchet MS"/>
                <a:cs typeface="Trebuchet MS"/>
              </a:rPr>
              <a:t>А</a:t>
            </a:r>
            <a:r>
              <a:rPr dirty="0" sz="1400" spc="-180" b="1">
                <a:latin typeface="Trebuchet MS"/>
                <a:cs typeface="Trebuchet MS"/>
              </a:rPr>
              <a:t>СС</a:t>
            </a:r>
            <a:r>
              <a:rPr dirty="0" sz="1400" spc="-120" b="1">
                <a:latin typeface="Trebuchet MS"/>
                <a:cs typeface="Trebuchet MS"/>
              </a:rPr>
              <a:t>М</a:t>
            </a:r>
            <a:r>
              <a:rPr dirty="0" sz="1400" spc="-175" b="1">
                <a:latin typeface="Trebuchet MS"/>
                <a:cs typeface="Trebuchet MS"/>
              </a:rPr>
              <a:t>О</a:t>
            </a:r>
            <a:r>
              <a:rPr dirty="0" sz="1400" spc="-330" b="1">
                <a:latin typeface="Trebuchet MS"/>
                <a:cs typeface="Trebuchet MS"/>
              </a:rPr>
              <a:t>Т</a:t>
            </a:r>
            <a:r>
              <a:rPr dirty="0" sz="1400" spc="-50" b="1">
                <a:latin typeface="Trebuchet MS"/>
                <a:cs typeface="Trebuchet MS"/>
              </a:rPr>
              <a:t>Р</a:t>
            </a:r>
            <a:r>
              <a:rPr dirty="0" sz="1400" spc="-130" b="1">
                <a:latin typeface="Trebuchet MS"/>
                <a:cs typeface="Trebuchet MS"/>
              </a:rPr>
              <a:t>Е</a:t>
            </a:r>
            <a:r>
              <a:rPr dirty="0" sz="1400" spc="-80" b="1">
                <a:latin typeface="Trebuchet MS"/>
                <a:cs typeface="Trebuchet MS"/>
              </a:rPr>
              <a:t>Н</a:t>
            </a:r>
            <a:r>
              <a:rPr dirty="0" sz="1400" spc="-95" b="1">
                <a:latin typeface="Trebuchet MS"/>
                <a:cs typeface="Trebuchet MS"/>
              </a:rPr>
              <a:t>И</a:t>
            </a:r>
            <a:r>
              <a:rPr dirty="0" sz="1400" spc="-110" b="1">
                <a:latin typeface="Trebuchet MS"/>
                <a:cs typeface="Trebuchet MS"/>
              </a:rPr>
              <a:t>Я</a:t>
            </a:r>
            <a:r>
              <a:rPr dirty="0" sz="1400" spc="-100" b="1"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rebuchet MS"/>
              <a:cs typeface="Trebuchet MS"/>
            </a:endParaRPr>
          </a:p>
          <a:p>
            <a:pPr algn="just" marL="24066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40">
                <a:latin typeface="Trebuchet MS"/>
                <a:cs typeface="Trebuchet MS"/>
              </a:rPr>
              <a:t>С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сентября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2021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года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LiEAG,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состав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которой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входят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внешние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международные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эксперты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области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фармакологии,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судебной</a:t>
            </a:r>
            <a:r>
              <a:rPr dirty="0" sz="1200" spc="-114">
                <a:latin typeface="Trebuchet MS"/>
                <a:cs typeface="Trebuchet MS"/>
              </a:rPr>
              <a:t> токсикологии,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наркологии,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аналитики,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фармации,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спортивной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медицины,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40">
                <a:latin typeface="Trebuchet MS"/>
                <a:cs typeface="Trebuchet MS"/>
              </a:rPr>
              <a:t>химии,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эндокринологии,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внутренних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болезней,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нормативно-правового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регулирования,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пептидов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факторов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роста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гематологии,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приступила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к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полному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пересмотру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de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35" i="1">
                <a:latin typeface="Arial"/>
                <a:cs typeface="Arial"/>
              </a:rPr>
              <a:t>novo</a:t>
            </a:r>
            <a:r>
              <a:rPr dirty="0" sz="1200" spc="-135" i="1">
                <a:latin typeface="Arial"/>
                <a:cs typeface="Arial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статуса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дельта-9-тетрагидроканнабинола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(ТГК)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спорте.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Этот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обширный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пересмотр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был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сосредоточен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трех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критериях,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изложенных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статье</a:t>
            </a:r>
            <a:endParaRPr sz="1200">
              <a:latin typeface="Trebuchet MS"/>
              <a:cs typeface="Trebuchet MS"/>
            </a:endParaRPr>
          </a:p>
          <a:p>
            <a:pPr algn="just" marL="240665">
              <a:lnSpc>
                <a:spcPts val="1435"/>
              </a:lnSpc>
            </a:pPr>
            <a:r>
              <a:rPr dirty="0" sz="1200" spc="-45">
                <a:latin typeface="Trebuchet MS"/>
                <a:cs typeface="Trebuchet MS"/>
              </a:rPr>
              <a:t>4</a:t>
            </a:r>
            <a:r>
              <a:rPr dirty="0" sz="1200" spc="-105">
                <a:latin typeface="Trebuchet MS"/>
                <a:cs typeface="Trebuchet MS"/>
              </a:rPr>
              <a:t>.</a:t>
            </a:r>
            <a:r>
              <a:rPr dirty="0" sz="1200" spc="-30">
                <a:latin typeface="Trebuchet MS"/>
                <a:cs typeface="Trebuchet MS"/>
              </a:rPr>
              <a:t>3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 i="1">
                <a:latin typeface="Arial"/>
                <a:cs typeface="Arial"/>
              </a:rPr>
              <a:t>К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85" i="1">
                <a:latin typeface="Arial"/>
                <a:cs typeface="Arial"/>
              </a:rPr>
              <a:t>д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35" i="1">
                <a:latin typeface="Arial"/>
                <a:cs typeface="Arial"/>
              </a:rPr>
              <a:t>к</a:t>
            </a:r>
            <a:r>
              <a:rPr dirty="0" sz="1200" spc="-145" i="1">
                <a:latin typeface="Arial"/>
                <a:cs typeface="Arial"/>
              </a:rPr>
              <a:t>с</a:t>
            </a:r>
            <a:r>
              <a:rPr dirty="0" sz="1200" spc="-95" i="1">
                <a:latin typeface="Arial"/>
                <a:cs typeface="Arial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</a:t>
            </a:r>
            <a:r>
              <a:rPr dirty="0" sz="1200" spc="-30">
                <a:latin typeface="Trebuchet MS"/>
                <a:cs typeface="Trebuchet MS"/>
              </a:rPr>
              <a:t>1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г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нн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0">
                <a:latin typeface="Trebuchet MS"/>
                <a:cs typeface="Trebuchet MS"/>
              </a:rPr>
              <a:t>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240665" marR="6985">
              <a:lnSpc>
                <a:spcPct val="100000"/>
              </a:lnSpc>
            </a:pPr>
            <a:r>
              <a:rPr dirty="0" sz="1200" spc="-85">
                <a:solidFill>
                  <a:srgbClr val="40AD49"/>
                </a:solidFill>
                <a:latin typeface="Trebuchet MS"/>
                <a:cs typeface="Trebuchet MS"/>
              </a:rPr>
              <a:t>а.</a:t>
            </a:r>
            <a:r>
              <a:rPr dirty="0" sz="1200" spc="-85">
                <a:solidFill>
                  <a:srgbClr val="40AD49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Медицинские</a:t>
            </a:r>
            <a:r>
              <a:rPr dirty="0" sz="1200" spc="-90">
                <a:latin typeface="Trebuchet MS"/>
                <a:cs typeface="Trebuchet MS"/>
              </a:rPr>
              <a:t> или</a:t>
            </a:r>
            <a:r>
              <a:rPr dirty="0" sz="1200" spc="-90">
                <a:latin typeface="Trebuchet MS"/>
                <a:cs typeface="Trebuchet MS"/>
              </a:rPr>
              <a:t> другие</a:t>
            </a:r>
            <a:r>
              <a:rPr dirty="0" sz="1200" spc="-90">
                <a:latin typeface="Trebuchet MS"/>
                <a:cs typeface="Trebuchet MS"/>
              </a:rPr>
              <a:t> научные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данные,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фармакологический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эффект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опыт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свидетельствует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том,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данная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субстанция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метод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сами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по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себе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комбинации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другими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субстанциями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методами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способны</a:t>
            </a:r>
            <a:r>
              <a:rPr dirty="0" sz="1200" spc="-105">
                <a:latin typeface="Trebuchet MS"/>
                <a:cs typeface="Trebuchet MS"/>
              </a:rPr>
              <a:t> улучшать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улучшают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спортивные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результаты;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240665" marR="8255">
              <a:lnSpc>
                <a:spcPct val="100000"/>
              </a:lnSpc>
            </a:pPr>
            <a:r>
              <a:rPr dirty="0" sz="1200" spc="-70">
                <a:solidFill>
                  <a:srgbClr val="40AD49"/>
                </a:solidFill>
                <a:latin typeface="Trebuchet MS"/>
                <a:cs typeface="Trebuchet MS"/>
              </a:rPr>
              <a:t>б.</a:t>
            </a:r>
            <a:r>
              <a:rPr dirty="0" sz="1200" spc="-70">
                <a:solidFill>
                  <a:srgbClr val="40AD49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Медицинские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и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другие</a:t>
            </a:r>
            <a:r>
              <a:rPr dirty="0" sz="1200" spc="-80">
                <a:latin typeface="Trebuchet MS"/>
                <a:cs typeface="Trebuchet MS"/>
              </a:rPr>
              <a:t> научные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данные,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фармакологический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эффект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или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опыт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свидетельствует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том,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Arial"/>
                <a:cs typeface="Arial"/>
              </a:rPr>
              <a:t>Использование</a:t>
            </a:r>
            <a:r>
              <a:rPr dirty="0" sz="1200" spc="-90" i="1">
                <a:latin typeface="Arial"/>
                <a:cs typeface="Arial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данной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субстанции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метода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представляет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реальный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потенциальный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риск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для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здоровья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Спортсмена</a:t>
            </a:r>
            <a:r>
              <a:rPr dirty="0" sz="1200" spc="-140">
                <a:latin typeface="Trebuchet MS"/>
                <a:cs typeface="Trebuchet MS"/>
              </a:rPr>
              <a:t>;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240665" marR="7620">
              <a:lnSpc>
                <a:spcPct val="100000"/>
              </a:lnSpc>
            </a:pPr>
            <a:r>
              <a:rPr dirty="0" sz="1200" spc="-85">
                <a:solidFill>
                  <a:srgbClr val="40AD49"/>
                </a:solidFill>
                <a:latin typeface="Trebuchet MS"/>
                <a:cs typeface="Trebuchet MS"/>
              </a:rPr>
              <a:t>c.</a:t>
            </a:r>
            <a:r>
              <a:rPr dirty="0" sz="1200" spc="-85">
                <a:solidFill>
                  <a:srgbClr val="40AD49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ВАДА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принимает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решение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том,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Arial"/>
                <a:cs typeface="Arial"/>
              </a:rPr>
              <a:t>Использование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данной</a:t>
            </a:r>
            <a:r>
              <a:rPr dirty="0" sz="1200" spc="-80">
                <a:latin typeface="Trebuchet MS"/>
                <a:cs typeface="Trebuchet MS"/>
              </a:rPr>
              <a:t> субстанции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метода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противоречит 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95">
                <a:latin typeface="Trebuchet MS"/>
                <a:cs typeface="Trebuchet MS"/>
              </a:rPr>
              <a:t>х</a:t>
            </a:r>
            <a:r>
              <a:rPr dirty="0" sz="1200" spc="-65">
                <a:latin typeface="Trebuchet MS"/>
                <a:cs typeface="Trebuchet MS"/>
              </a:rPr>
              <a:t>у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 i="1">
                <a:latin typeface="Arial"/>
                <a:cs typeface="Arial"/>
              </a:rPr>
              <a:t>К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85" i="1">
                <a:latin typeface="Arial"/>
                <a:cs typeface="Arial"/>
              </a:rPr>
              <a:t>д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35" i="1">
                <a:latin typeface="Arial"/>
                <a:cs typeface="Arial"/>
              </a:rPr>
              <a:t>к</a:t>
            </a:r>
            <a:r>
              <a:rPr dirty="0" sz="1200" spc="-145" i="1">
                <a:latin typeface="Arial"/>
                <a:cs typeface="Arial"/>
              </a:rPr>
              <a:t>с</a:t>
            </a:r>
            <a:r>
              <a:rPr dirty="0" sz="1200" spc="-95" i="1">
                <a:latin typeface="Arial"/>
                <a:cs typeface="Arial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«</a:t>
            </a: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0">
                <a:latin typeface="Trebuchet MS"/>
                <a:cs typeface="Trebuchet MS"/>
              </a:rPr>
              <a:t>»</a:t>
            </a:r>
            <a:r>
              <a:rPr dirty="0" sz="1200" spc="-9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614" y="5804604"/>
            <a:ext cx="6431915" cy="3185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05">
                <a:latin typeface="Trebuchet MS"/>
                <a:cs typeface="Trebuchet MS"/>
              </a:rPr>
              <a:t>Согласно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статье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4.3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Кодекса</a:t>
            </a:r>
            <a:r>
              <a:rPr dirty="0" sz="1200" spc="-114">
                <a:latin typeface="Trebuchet MS"/>
                <a:cs typeface="Trebuchet MS"/>
              </a:rPr>
              <a:t>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субстанция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или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метод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должны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соответствовать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по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крайней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мере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двум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из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этих</a:t>
            </a:r>
            <a:r>
              <a:rPr dirty="0" sz="1200" spc="-105">
                <a:latin typeface="Trebuchet MS"/>
                <a:cs typeface="Trebuchet MS"/>
              </a:rPr>
              <a:t> трех</a:t>
            </a:r>
            <a:r>
              <a:rPr dirty="0" sz="1200" spc="-105">
                <a:latin typeface="Trebuchet MS"/>
                <a:cs typeface="Trebuchet MS"/>
              </a:rPr>
              <a:t> критериев,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чтобы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рассматриваться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для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включения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Запрещенный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spc="-100" i="1">
                <a:latin typeface="Arial"/>
                <a:cs typeface="Arial"/>
              </a:rPr>
              <a:t>список</a:t>
            </a:r>
            <a:r>
              <a:rPr dirty="0" sz="1200" spc="-10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0AD49"/>
              </a:buClr>
              <a:buFont typeface="Trebuchet MS"/>
              <a:buChar char="•"/>
            </a:pPr>
            <a:endParaRPr sz="1900">
              <a:latin typeface="Trebuchet MS"/>
              <a:cs typeface="Trebuchet MS"/>
            </a:endParaRPr>
          </a:p>
          <a:p>
            <a:pPr algn="just" marL="240665" marR="5715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60">
                <a:latin typeface="Trebuchet MS"/>
                <a:cs typeface="Trebuchet MS"/>
              </a:rPr>
              <a:t>Были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сформированы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две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подгруппы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членов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LiEAG,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одна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-</a:t>
            </a:r>
            <a:r>
              <a:rPr dirty="0" sz="1200" spc="-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для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оценки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влияния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ТГК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на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повышение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спортивных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результатов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(LiEAG-PE),</a:t>
            </a:r>
            <a:r>
              <a:rPr dirty="0" sz="1200" spc="-80">
                <a:latin typeface="Trebuchet MS"/>
                <a:cs typeface="Trebuchet MS"/>
              </a:rPr>
              <a:t> другая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5">
                <a:latin typeface="Trebuchet MS"/>
                <a:cs typeface="Trebuchet MS"/>
              </a:rPr>
              <a:t>-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для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оценки</a:t>
            </a:r>
            <a:r>
              <a:rPr dirty="0" sz="1200" spc="-70">
                <a:latin typeface="Trebuchet MS"/>
                <a:cs typeface="Trebuchet MS"/>
              </a:rPr>
              <a:t> рисков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для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здоровья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(LiEAG-H).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Были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рас-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смотрены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все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существующие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научные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медицинские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публикации,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связанные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этими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двумя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темами,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а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также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отзывы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спортсменов,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которые</a:t>
            </a:r>
            <a:r>
              <a:rPr dirty="0" sz="1200" spc="-85">
                <a:latin typeface="Trebuchet MS"/>
                <a:cs typeface="Trebuchet MS"/>
              </a:rPr>
              <a:t> использовали/являются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потребителями</a:t>
            </a:r>
            <a:r>
              <a:rPr dirty="0" sz="1200" spc="-95">
                <a:latin typeface="Trebuchet MS"/>
                <a:cs typeface="Trebuchet MS"/>
              </a:rPr>
              <a:t> каннабиса,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имеющиеся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00">
                <a:latin typeface="Trebuchet MS"/>
                <a:cs typeface="Trebuchet MS"/>
              </a:rPr>
              <a:t>ы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б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нн</a:t>
            </a:r>
            <a:r>
              <a:rPr dirty="0" sz="1200" spc="-100">
                <a:latin typeface="Trebuchet MS"/>
                <a:cs typeface="Trebuchet MS"/>
              </a:rPr>
              <a:t>ы</a:t>
            </a:r>
            <a:r>
              <a:rPr dirty="0" sz="1200" spc="-80">
                <a:latin typeface="Trebuchet MS"/>
                <a:cs typeface="Trebuchet MS"/>
              </a:rPr>
              <a:t>х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95">
                <a:latin typeface="Trebuchet MS"/>
                <a:cs typeface="Trebuchet MS"/>
              </a:rPr>
              <a:t>х</a:t>
            </a:r>
            <a:r>
              <a:rPr dirty="0" sz="1200" spc="-9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0AD49"/>
              </a:buClr>
              <a:buFont typeface="Trebuchet MS"/>
              <a:buChar char="•"/>
            </a:pPr>
            <a:endParaRPr sz="1900">
              <a:latin typeface="Trebuchet MS"/>
              <a:cs typeface="Trebuchet MS"/>
            </a:endParaRPr>
          </a:p>
          <a:p>
            <a:pPr algn="just" marL="240665" marR="6350" indent="-228600">
              <a:lnSpc>
                <a:spcPct val="100000"/>
              </a:lnSpc>
              <a:spcBef>
                <a:spcPts val="5"/>
              </a:spcBef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85">
                <a:latin typeface="Trebuchet MS"/>
                <a:cs typeface="Trebuchet MS"/>
              </a:rPr>
              <a:t>Данный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обзор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научной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литературы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был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впоследствии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представлен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на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обсуждение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четырех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всемир-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но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известных</a:t>
            </a:r>
            <a:r>
              <a:rPr dirty="0" sz="1200" spc="-85">
                <a:latin typeface="Trebuchet MS"/>
                <a:cs typeface="Trebuchet MS"/>
              </a:rPr>
              <a:t> независимых</a:t>
            </a:r>
            <a:r>
              <a:rPr dirty="0" sz="1200" spc="-85">
                <a:latin typeface="Trebuchet MS"/>
                <a:cs typeface="Trebuchet MS"/>
              </a:rPr>
              <a:t> внешних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международных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экспертов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(Ad-Hoc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экспертная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группа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по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ТГК),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специализирующимися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фармакологии,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токсикологии,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психиатрии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поведенческих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свойствах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каннабиноидов,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чтобы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убедиться,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все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соответствующие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публикации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были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включены,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все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соответствующие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научные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медицинские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аспекты</a:t>
            </a:r>
            <a:r>
              <a:rPr dirty="0" sz="1200" spc="-75">
                <a:latin typeface="Trebuchet MS"/>
                <a:cs typeface="Trebuchet MS"/>
              </a:rPr>
              <a:t> были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учтены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надлежащим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образом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оценены.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Эксперты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подтвердили,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что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обзор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был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обширным,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что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все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соответствующие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данные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аспекты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влияния</a:t>
            </a:r>
            <a:endParaRPr sz="1200">
              <a:latin typeface="Trebuchet MS"/>
              <a:cs typeface="Trebuchet MS"/>
            </a:endParaRPr>
          </a:p>
          <a:p>
            <a:pPr algn="just" marL="240665">
              <a:lnSpc>
                <a:spcPct val="100000"/>
              </a:lnSpc>
              <a:spcBef>
                <a:spcPts val="235"/>
              </a:spcBef>
            </a:pPr>
            <a:r>
              <a:rPr dirty="0" sz="1200" spc="-130">
                <a:latin typeface="Trebuchet MS"/>
                <a:cs typeface="Trebuchet MS"/>
              </a:rPr>
              <a:t>ТГК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здоровье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повышение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спортивных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результатов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были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должным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образом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изучены.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11614" y="426281"/>
            <a:ext cx="6428740" cy="309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50">
                <a:latin typeface="Trebuchet MS"/>
                <a:cs typeface="Trebuchet MS"/>
              </a:rPr>
              <a:t>Что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касается</a:t>
            </a:r>
            <a:r>
              <a:rPr dirty="0" sz="1200" spc="-70">
                <a:latin typeface="Trebuchet MS"/>
                <a:cs typeface="Trebuchet MS"/>
              </a:rPr>
              <a:t> критерия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«</a:t>
            </a:r>
            <a:r>
              <a:rPr dirty="0" sz="1200" spc="-95" i="1">
                <a:latin typeface="Arial"/>
                <a:cs typeface="Arial"/>
              </a:rPr>
              <a:t>Дух</a:t>
            </a:r>
            <a:r>
              <a:rPr dirty="0" sz="1200" spc="-9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спорта</a:t>
            </a:r>
            <a:r>
              <a:rPr dirty="0" sz="1200" spc="-105">
                <a:latin typeface="Trebuchet MS"/>
                <a:cs typeface="Trebuchet MS"/>
              </a:rPr>
              <a:t>»,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председатель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LiEAG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проконсультировался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Экспертно- 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консультативной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группой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65" i="1">
                <a:latin typeface="Arial"/>
                <a:cs typeface="Arial"/>
              </a:rPr>
              <a:t>ВАДА</a:t>
            </a:r>
            <a:r>
              <a:rPr dirty="0" sz="1200" spc="-165" i="1">
                <a:latin typeface="Arial"/>
                <a:cs typeface="Arial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по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этике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(Ethics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EAG).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Ethics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EAG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сочла,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употребление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каннабиса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настоящее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время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противоречит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Arial"/>
                <a:cs typeface="Arial"/>
              </a:rPr>
              <a:t>Духу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95" i="1">
                <a:latin typeface="Arial"/>
                <a:cs typeface="Arial"/>
              </a:rPr>
              <a:t>спорта</a:t>
            </a:r>
            <a:r>
              <a:rPr dirty="0" sz="1200" spc="145" i="1">
                <a:latin typeface="Arial"/>
                <a:cs typeface="Arial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по</a:t>
            </a:r>
            <a:r>
              <a:rPr dirty="0" sz="1200" spc="-4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нескольким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характеристикам,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перечисленным 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Кодексе</a:t>
            </a:r>
            <a:r>
              <a:rPr dirty="0" sz="1200" spc="-120">
                <a:latin typeface="Trebuchet MS"/>
                <a:cs typeface="Trebuchet MS"/>
              </a:rPr>
              <a:t>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частности: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85">
                <a:latin typeface="Trebuchet MS"/>
                <a:cs typeface="Trebuchet MS"/>
              </a:rPr>
              <a:t>Здоровье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5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100">
                <a:latin typeface="Trebuchet MS"/>
                <a:cs typeface="Trebuchet MS"/>
              </a:rPr>
              <a:t>ы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80">
                <a:latin typeface="Trebuchet MS"/>
                <a:cs typeface="Trebuchet MS"/>
              </a:rPr>
              <a:t>й</a:t>
            </a:r>
            <a:r>
              <a:rPr dirty="0" sz="1200" spc="-125">
                <a:latin typeface="Trebuchet MS"/>
                <a:cs typeface="Trebuchet MS"/>
              </a:rPr>
              <a:t>ш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й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ь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00">
                <a:latin typeface="Trebuchet MS"/>
                <a:cs typeface="Trebuchet MS"/>
              </a:rPr>
              <a:t>ы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й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4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14">
                <a:latin typeface="Trebuchet MS"/>
                <a:cs typeface="Trebuchet MS"/>
              </a:rPr>
              <a:t>Х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0">
                <a:latin typeface="Trebuchet MS"/>
                <a:cs typeface="Trebuchet MS"/>
              </a:rPr>
              <a:t>р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5">
                <a:latin typeface="Trebuchet MS"/>
                <a:cs typeface="Trebuchet MS"/>
              </a:rPr>
              <a:t>б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50">
                <a:latin typeface="Trebuchet MS"/>
                <a:cs typeface="Trebuchet MS"/>
              </a:rPr>
              <a:t>з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215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з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4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215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0">
                <a:latin typeface="Trebuchet MS"/>
                <a:cs typeface="Trebuchet MS"/>
              </a:rPr>
              <a:t>б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95">
                <a:latin typeface="Trebuchet MS"/>
                <a:cs typeface="Trebuchet MS"/>
              </a:rPr>
              <a:t>г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135">
                <a:latin typeface="Trebuchet MS"/>
                <a:cs typeface="Trebuchet MS"/>
              </a:rPr>
              <a:t>м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60">
                <a:latin typeface="Trebuchet MS"/>
                <a:cs typeface="Trebuchet MS"/>
              </a:rPr>
              <a:t>О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90">
                <a:latin typeface="Trebuchet MS"/>
                <a:cs typeface="Trebuchet MS"/>
              </a:rPr>
              <a:t>:</a:t>
            </a:r>
            <a:endParaRPr sz="1200">
              <a:latin typeface="Trebuchet MS"/>
              <a:cs typeface="Trebuchet MS"/>
            </a:endParaRPr>
          </a:p>
          <a:p>
            <a:pPr algn="just" marL="240665" marR="5080" indent="-228600">
              <a:lnSpc>
                <a:spcPct val="100000"/>
              </a:lnSpc>
              <a:spcBef>
                <a:spcPts val="280"/>
              </a:spcBef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25">
                <a:latin typeface="Trebuchet MS"/>
                <a:cs typeface="Trebuchet MS"/>
              </a:rPr>
              <a:t>Следует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провести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или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поддержать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дальнейшие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исследования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отношении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восприятия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50" i="1">
                <a:latin typeface="Arial"/>
                <a:cs typeface="Arial"/>
              </a:rPr>
              <a:t>Спортсменами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150" i="1">
                <a:latin typeface="Arial"/>
                <a:cs typeface="Arial"/>
              </a:rPr>
              <a:t>Употребления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каннабиса,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а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также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отношении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его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потенциального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(включая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плацебо-индуцированного)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эффекта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спорте.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Это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области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неопределенности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из-за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отсутствия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надежных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доказательств.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614" y="3965606"/>
            <a:ext cx="6430645" cy="426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35">
                <a:latin typeface="Trebuchet MS"/>
                <a:cs typeface="Trebuchet MS"/>
              </a:rPr>
              <a:t>Уровни,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установленные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для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выявления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Нарушения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25" i="1">
                <a:latin typeface="Arial"/>
                <a:cs typeface="Arial"/>
              </a:rPr>
              <a:t>антидопинговых</a:t>
            </a:r>
            <a:r>
              <a:rPr dirty="0" sz="1200" spc="-125" i="1">
                <a:latin typeface="Arial"/>
                <a:cs typeface="Arial"/>
              </a:rPr>
              <a:t> </a:t>
            </a:r>
            <a:r>
              <a:rPr dirty="0" sz="1200" spc="-114" i="1">
                <a:latin typeface="Arial"/>
                <a:cs typeface="Arial"/>
              </a:rPr>
              <a:t>правил</a:t>
            </a:r>
            <a:r>
              <a:rPr dirty="0" sz="1200" spc="-114" i="1">
                <a:latin typeface="Arial"/>
                <a:cs typeface="Arial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в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55" i="1">
                <a:latin typeface="Arial"/>
                <a:cs typeface="Arial"/>
              </a:rPr>
              <a:t>Соревновательный</a:t>
            </a:r>
            <a:r>
              <a:rPr dirty="0" sz="1200" spc="-155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период</a:t>
            </a:r>
            <a:r>
              <a:rPr dirty="0" sz="1200" spc="-140">
                <a:latin typeface="Trebuchet MS"/>
                <a:cs typeface="Trebuchet MS"/>
              </a:rPr>
              <a:t>,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могут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являться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проблематичными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медицинской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точки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зрения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для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соревнующегося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45" i="1">
                <a:latin typeface="Arial"/>
                <a:cs typeface="Arial"/>
              </a:rPr>
              <a:t>Спортсмена</a:t>
            </a:r>
            <a:r>
              <a:rPr dirty="0" sz="1200" spc="-85" i="1">
                <a:latin typeface="Arial"/>
                <a:cs typeface="Arial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или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указывать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на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хроническое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злоупотребление.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Настоящее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правило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не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является,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как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иногда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воспринимается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представляется,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чрезмерным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вторжением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частную</a:t>
            </a:r>
            <a:r>
              <a:rPr dirty="0" sz="1200" spc="-85">
                <a:latin typeface="Trebuchet MS"/>
                <a:cs typeface="Trebuchet MS"/>
              </a:rPr>
              <a:t> жизнь.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70">
                <a:latin typeface="Trebuchet MS"/>
                <a:cs typeface="Trebuchet MS"/>
              </a:rPr>
              <a:t>Тем</a:t>
            </a:r>
            <a:r>
              <a:rPr dirty="0" sz="1200" spc="-17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менее,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учитывая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меняющееся </a:t>
            </a:r>
            <a:r>
              <a:rPr dirty="0" sz="1200" spc="-35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отношение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законы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некоторых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странах,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весомость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доказательств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и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аргументов,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наряду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широкими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международными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ограничительными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законами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политикой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регулирования,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поддерживает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сохранение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нн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0">
                <a:latin typeface="Trebuchet MS"/>
                <a:cs typeface="Trebuchet MS"/>
              </a:rPr>
              <a:t>б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4" i="1">
                <a:latin typeface="Arial"/>
                <a:cs typeface="Arial"/>
              </a:rPr>
              <a:t>З</a:t>
            </a:r>
            <a:r>
              <a:rPr dirty="0" sz="1200" spc="-110" i="1">
                <a:latin typeface="Arial"/>
                <a:cs typeface="Arial"/>
              </a:rPr>
              <a:t>а</a:t>
            </a:r>
            <a:r>
              <a:rPr dirty="0" sz="1200" spc="-80" i="1">
                <a:latin typeface="Arial"/>
                <a:cs typeface="Arial"/>
              </a:rPr>
              <a:t>п</a:t>
            </a:r>
            <a:r>
              <a:rPr dirty="0" sz="1200" spc="-110" i="1">
                <a:latin typeface="Arial"/>
                <a:cs typeface="Arial"/>
              </a:rPr>
              <a:t>р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160" i="1">
                <a:latin typeface="Arial"/>
                <a:cs typeface="Arial"/>
              </a:rPr>
              <a:t>щ</a:t>
            </a:r>
            <a:r>
              <a:rPr dirty="0" sz="1200" spc="-150" i="1">
                <a:latin typeface="Arial"/>
                <a:cs typeface="Arial"/>
              </a:rPr>
              <a:t>е</a:t>
            </a:r>
            <a:r>
              <a:rPr dirty="0" sz="1200" spc="-75" i="1">
                <a:latin typeface="Arial"/>
                <a:cs typeface="Arial"/>
              </a:rPr>
              <a:t>нн</a:t>
            </a:r>
            <a:r>
              <a:rPr dirty="0" sz="1200" spc="-110" i="1">
                <a:latin typeface="Arial"/>
                <a:cs typeface="Arial"/>
              </a:rPr>
              <a:t>о</a:t>
            </a:r>
            <a:r>
              <a:rPr dirty="0" sz="1200" spc="-145" i="1">
                <a:latin typeface="Arial"/>
                <a:cs typeface="Arial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45" i="1">
                <a:latin typeface="Arial"/>
                <a:cs typeface="Arial"/>
              </a:rPr>
              <a:t>с</a:t>
            </a:r>
            <a:r>
              <a:rPr dirty="0" sz="1200" spc="-80" i="1">
                <a:latin typeface="Arial"/>
                <a:cs typeface="Arial"/>
              </a:rPr>
              <a:t>п</a:t>
            </a:r>
            <a:r>
              <a:rPr dirty="0" sz="1200" spc="-85" i="1">
                <a:latin typeface="Arial"/>
                <a:cs typeface="Arial"/>
              </a:rPr>
              <a:t>и</a:t>
            </a:r>
            <a:r>
              <a:rPr dirty="0" sz="1200" spc="-145" i="1">
                <a:latin typeface="Arial"/>
                <a:cs typeface="Arial"/>
              </a:rPr>
              <a:t>с</a:t>
            </a:r>
            <a:r>
              <a:rPr dirty="0" sz="1200" spc="-35" i="1">
                <a:latin typeface="Arial"/>
                <a:cs typeface="Arial"/>
              </a:rPr>
              <a:t>к</a:t>
            </a:r>
            <a:r>
              <a:rPr dirty="0" sz="1200" spc="-135" i="1">
                <a:latin typeface="Arial"/>
                <a:cs typeface="Arial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80">
                <a:latin typeface="Trebuchet MS"/>
                <a:cs typeface="Trebuchet MS"/>
              </a:rPr>
              <a:t>я</a:t>
            </a:r>
            <a:r>
              <a:rPr dirty="0" sz="1200" spc="-130">
                <a:latin typeface="Trebuchet MS"/>
                <a:cs typeface="Trebuchet MS"/>
              </a:rPr>
              <a:t>щ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в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80">
                <a:latin typeface="Trebuchet MS"/>
                <a:cs typeface="Trebuchet MS"/>
              </a:rPr>
              <a:t>я</a:t>
            </a:r>
            <a:r>
              <a:rPr dirty="0" sz="1200" spc="-9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algn="just" marL="240665" marR="635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14">
                <a:latin typeface="Trebuchet MS"/>
                <a:cs typeface="Trebuchet MS"/>
              </a:rPr>
              <a:t>Председатель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LiEAG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также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проконсультировался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членами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Комитета</a:t>
            </a:r>
            <a:r>
              <a:rPr dirty="0" sz="1200" spc="-135" i="1">
                <a:latin typeface="Arial"/>
                <a:cs typeface="Arial"/>
              </a:rPr>
              <a:t> спортсменов</a:t>
            </a:r>
            <a:r>
              <a:rPr dirty="0" sz="1200" spc="-135" i="1">
                <a:latin typeface="Arial"/>
                <a:cs typeface="Arial"/>
              </a:rPr>
              <a:t> </a:t>
            </a:r>
            <a:r>
              <a:rPr dirty="0" sz="1200" spc="-190" i="1">
                <a:latin typeface="Arial"/>
                <a:cs typeface="Arial"/>
              </a:rPr>
              <a:t>ВАДА</a:t>
            </a:r>
            <a:r>
              <a:rPr dirty="0" sz="1200" spc="-190">
                <a:latin typeface="Trebuchet MS"/>
                <a:cs typeface="Trebuchet MS"/>
              </a:rPr>
              <a:t>,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чтобы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узнать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их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мнение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об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использовании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каннабиса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спорте.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Встреча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отразила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широкий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спектр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мнений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взглядов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сообщества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Спортсменов</a:t>
            </a:r>
            <a:r>
              <a:rPr dirty="0" sz="1200" spc="-135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AD49"/>
              </a:buClr>
              <a:buFont typeface="Trebuchet MS"/>
              <a:buChar char="•"/>
            </a:pPr>
            <a:endParaRPr sz="1700">
              <a:latin typeface="Trebuchet MS"/>
              <a:cs typeface="Trebuchet MS"/>
            </a:endParaRPr>
          </a:p>
          <a:p>
            <a:pPr marL="240665" marR="5715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0">
                <a:latin typeface="Trebuchet MS"/>
                <a:cs typeface="Trebuchet MS"/>
              </a:rPr>
              <a:t>В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общей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сложности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было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проведено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20">
                <a:latin typeface="Trebuchet MS"/>
                <a:cs typeface="Trebuchet MS"/>
              </a:rPr>
              <a:t>10</a:t>
            </a:r>
            <a:r>
              <a:rPr dirty="0" sz="1200" spc="-80">
                <a:latin typeface="Trebuchet MS"/>
                <a:cs typeface="Trebuchet MS"/>
              </a:rPr>
              <a:t> консультативных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совещаний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до</a:t>
            </a:r>
            <a:r>
              <a:rPr dirty="0" sz="1200" spc="-75">
                <a:latin typeface="Trebuchet MS"/>
                <a:cs typeface="Trebuchet MS"/>
              </a:rPr>
              <a:t> последней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встречи</a:t>
            </a:r>
            <a:r>
              <a:rPr dirty="0" sz="1200" spc="-75">
                <a:latin typeface="Trebuchet MS"/>
                <a:cs typeface="Trebuchet MS"/>
              </a:rPr>
              <a:t> LiEAG </a:t>
            </a:r>
            <a:r>
              <a:rPr dirty="0" sz="1200" spc="-345">
                <a:latin typeface="Trebuchet MS"/>
                <a:cs typeface="Trebuchet MS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25-26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апреля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2022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года: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35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30">
                <a:latin typeface="Trebuchet MS"/>
                <a:cs typeface="Trebuchet MS"/>
              </a:rPr>
              <a:t>щ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L</a:t>
            </a:r>
            <a:r>
              <a:rPr dirty="0" sz="1200" spc="-25">
                <a:latin typeface="Trebuchet MS"/>
                <a:cs typeface="Trebuchet MS"/>
              </a:rPr>
              <a:t>i</a:t>
            </a:r>
            <a:r>
              <a:rPr dirty="0" sz="1200" spc="-80">
                <a:latin typeface="Trebuchet MS"/>
                <a:cs typeface="Trebuchet MS"/>
              </a:rPr>
              <a:t>E</a:t>
            </a:r>
            <a:r>
              <a:rPr dirty="0" sz="1200" spc="-100">
                <a:latin typeface="Trebuchet MS"/>
                <a:cs typeface="Trebuchet MS"/>
              </a:rPr>
              <a:t>A</a:t>
            </a:r>
            <a:r>
              <a:rPr dirty="0" sz="1200" spc="-185">
                <a:latin typeface="Trebuchet MS"/>
                <a:cs typeface="Trebuchet MS"/>
              </a:rPr>
              <a:t>G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75">
                <a:latin typeface="Trebuchet MS"/>
                <a:cs typeface="Trebuchet MS"/>
              </a:rPr>
              <a:t>P</a:t>
            </a:r>
            <a:r>
              <a:rPr dirty="0" sz="1200" spc="-65">
                <a:latin typeface="Trebuchet MS"/>
                <a:cs typeface="Trebuchet MS"/>
              </a:rPr>
              <a:t>E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5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30">
                <a:latin typeface="Trebuchet MS"/>
                <a:cs typeface="Trebuchet MS"/>
              </a:rPr>
              <a:t>щ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L</a:t>
            </a:r>
            <a:r>
              <a:rPr dirty="0" sz="1200" spc="-25">
                <a:latin typeface="Trebuchet MS"/>
                <a:cs typeface="Trebuchet MS"/>
              </a:rPr>
              <a:t>i</a:t>
            </a:r>
            <a:r>
              <a:rPr dirty="0" sz="1200" spc="-80">
                <a:latin typeface="Trebuchet MS"/>
                <a:cs typeface="Trebuchet MS"/>
              </a:rPr>
              <a:t>E</a:t>
            </a:r>
            <a:r>
              <a:rPr dirty="0" sz="1200" spc="-100">
                <a:latin typeface="Trebuchet MS"/>
                <a:cs typeface="Trebuchet MS"/>
              </a:rPr>
              <a:t>A</a:t>
            </a:r>
            <a:r>
              <a:rPr dirty="0" sz="1200" spc="-185">
                <a:latin typeface="Trebuchet MS"/>
                <a:cs typeface="Trebuchet MS"/>
              </a:rPr>
              <a:t>G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55">
                <a:latin typeface="Trebuchet MS"/>
                <a:cs typeface="Trebuchet MS"/>
              </a:rPr>
              <a:t>H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4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80">
                <a:latin typeface="Trebuchet MS"/>
                <a:cs typeface="Trebuchet MS"/>
              </a:rPr>
              <a:t>одна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встреча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между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председателем</a:t>
            </a:r>
            <a:r>
              <a:rPr dirty="0" sz="1200" spc="-95">
                <a:latin typeface="Trebuchet MS"/>
                <a:cs typeface="Trebuchet MS"/>
              </a:rPr>
              <a:t> LiEAG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председателем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Комитета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spc="-120" i="1">
                <a:latin typeface="Arial"/>
                <a:cs typeface="Arial"/>
              </a:rPr>
              <a:t>спортсменов</a:t>
            </a:r>
            <a:endParaRPr sz="12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80">
                <a:latin typeface="Trebuchet MS"/>
                <a:cs typeface="Trebuchet MS"/>
              </a:rPr>
              <a:t>одна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встреча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между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председателем</a:t>
            </a:r>
            <a:r>
              <a:rPr dirty="0" sz="1200" spc="-95">
                <a:latin typeface="Trebuchet MS"/>
                <a:cs typeface="Trebuchet MS"/>
              </a:rPr>
              <a:t> LiEAG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25" i="1">
                <a:latin typeface="Arial"/>
                <a:cs typeface="Arial"/>
              </a:rPr>
              <a:t>Комитетом</a:t>
            </a:r>
            <a:r>
              <a:rPr dirty="0" sz="1200" spc="-70" i="1">
                <a:latin typeface="Arial"/>
                <a:cs typeface="Arial"/>
              </a:rPr>
              <a:t> </a:t>
            </a:r>
            <a:r>
              <a:rPr dirty="0" sz="1200" spc="-120" i="1">
                <a:latin typeface="Arial"/>
                <a:cs typeface="Arial"/>
              </a:rPr>
              <a:t>спортсменов</a:t>
            </a:r>
            <a:endParaRPr sz="12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284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80">
                <a:latin typeface="Trebuchet MS"/>
                <a:cs typeface="Trebuchet MS"/>
              </a:rPr>
              <a:t>одна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встреча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между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председателем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LiEAG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Ethics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EAG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35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65">
                <a:latin typeface="Trebuchet MS"/>
                <a:cs typeface="Trebuchet MS"/>
              </a:rPr>
              <a:t>у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A</a:t>
            </a:r>
            <a:r>
              <a:rPr dirty="0" sz="1200" spc="-85">
                <a:latin typeface="Trebuchet MS"/>
                <a:cs typeface="Trebuchet MS"/>
              </a:rPr>
              <a:t>d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70">
                <a:latin typeface="Trebuchet MS"/>
                <a:cs typeface="Trebuchet MS"/>
              </a:rPr>
              <a:t>H</a:t>
            </a:r>
            <a:r>
              <a:rPr dirty="0" sz="1200" spc="-60">
                <a:latin typeface="Trebuchet MS"/>
                <a:cs typeface="Trebuchet MS"/>
              </a:rPr>
              <a:t>o</a:t>
            </a:r>
            <a:r>
              <a:rPr dirty="0" sz="1200" spc="-70">
                <a:latin typeface="Trebuchet MS"/>
                <a:cs typeface="Trebuchet MS"/>
              </a:rPr>
              <a:t>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эк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пп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4">
                <a:latin typeface="Trebuchet MS"/>
                <a:cs typeface="Trebuchet MS"/>
              </a:rPr>
              <a:t>Т</a:t>
            </a:r>
            <a:r>
              <a:rPr dirty="0" sz="1200" spc="-120">
                <a:latin typeface="Trebuchet MS"/>
                <a:cs typeface="Trebuchet MS"/>
              </a:rPr>
              <a:t>Г</a:t>
            </a:r>
            <a:r>
              <a:rPr dirty="0" sz="1200" spc="-65">
                <a:latin typeface="Trebuchet MS"/>
                <a:cs typeface="Trebuchet MS"/>
              </a:rPr>
              <a:t>К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L</a:t>
            </a:r>
            <a:r>
              <a:rPr dirty="0" sz="1200" spc="-25">
                <a:latin typeface="Trebuchet MS"/>
                <a:cs typeface="Trebuchet MS"/>
              </a:rPr>
              <a:t>i</a:t>
            </a:r>
            <a:r>
              <a:rPr dirty="0" sz="1200" spc="-80">
                <a:latin typeface="Trebuchet MS"/>
                <a:cs typeface="Trebuchet MS"/>
              </a:rPr>
              <a:t>E</a:t>
            </a:r>
            <a:r>
              <a:rPr dirty="0" sz="1200" spc="-100">
                <a:latin typeface="Trebuchet MS"/>
                <a:cs typeface="Trebuchet MS"/>
              </a:rPr>
              <a:t>A</a:t>
            </a:r>
            <a:r>
              <a:rPr dirty="0" sz="1200" spc="-185">
                <a:latin typeface="Trebuchet MS"/>
                <a:cs typeface="Trebuchet MS"/>
              </a:rPr>
              <a:t>G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75">
                <a:latin typeface="Trebuchet MS"/>
                <a:cs typeface="Trebuchet MS"/>
              </a:rPr>
              <a:t>P</a:t>
            </a:r>
            <a:r>
              <a:rPr dirty="0" sz="1200" spc="-65">
                <a:latin typeface="Trebuchet MS"/>
                <a:cs typeface="Trebuchet MS"/>
              </a:rPr>
              <a:t>E</a:t>
            </a:r>
            <a:endParaRPr sz="120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spcBef>
                <a:spcPts val="285"/>
              </a:spcBef>
              <a:buClr>
                <a:srgbClr val="40AD49"/>
              </a:buClr>
              <a:buChar char="•"/>
              <a:tabLst>
                <a:tab pos="240665" algn="l"/>
                <a:tab pos="241300" algn="l"/>
              </a:tabLst>
            </a:pPr>
            <a:r>
              <a:rPr dirty="0" sz="1200" spc="-60">
                <a:latin typeface="Trebuchet MS"/>
                <a:cs typeface="Trebuchet MS"/>
              </a:rPr>
              <a:t>о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35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10">
                <a:latin typeface="Trebuchet MS"/>
                <a:cs typeface="Trebuchet MS"/>
              </a:rPr>
              <a:t>ж</a:t>
            </a:r>
            <a:r>
              <a:rPr dirty="0" sz="1200" spc="-114">
                <a:latin typeface="Trebuchet MS"/>
                <a:cs typeface="Trebuchet MS"/>
              </a:rPr>
              <a:t>д</a:t>
            </a:r>
            <a:r>
              <a:rPr dirty="0" sz="1200" spc="-65">
                <a:latin typeface="Trebuchet MS"/>
                <a:cs typeface="Trebuchet MS"/>
              </a:rPr>
              <a:t>у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A</a:t>
            </a:r>
            <a:r>
              <a:rPr dirty="0" sz="1200" spc="-85">
                <a:latin typeface="Trebuchet MS"/>
                <a:cs typeface="Trebuchet MS"/>
              </a:rPr>
              <a:t>d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70">
                <a:latin typeface="Trebuchet MS"/>
                <a:cs typeface="Trebuchet MS"/>
              </a:rPr>
              <a:t>H</a:t>
            </a:r>
            <a:r>
              <a:rPr dirty="0" sz="1200" spc="-60">
                <a:latin typeface="Trebuchet MS"/>
                <a:cs typeface="Trebuchet MS"/>
              </a:rPr>
              <a:t>o</a:t>
            </a:r>
            <a:r>
              <a:rPr dirty="0" sz="1200" spc="-70">
                <a:latin typeface="Trebuchet MS"/>
                <a:cs typeface="Trebuchet MS"/>
              </a:rPr>
              <a:t>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эк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65">
                <a:latin typeface="Trebuchet MS"/>
                <a:cs typeface="Trebuchet MS"/>
              </a:rPr>
              <a:t>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г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0">
                <a:latin typeface="Trebuchet MS"/>
                <a:cs typeface="Trebuchet MS"/>
              </a:rPr>
              <a:t>пп</a:t>
            </a:r>
            <a:r>
              <a:rPr dirty="0" sz="1200" spc="-65">
                <a:latin typeface="Trebuchet MS"/>
                <a:cs typeface="Trebuchet MS"/>
              </a:rPr>
              <a:t>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</a:t>
            </a:r>
            <a:r>
              <a:rPr dirty="0" sz="1200" spc="-45">
                <a:latin typeface="Trebuchet MS"/>
                <a:cs typeface="Trebuchet MS"/>
              </a:rPr>
              <a:t>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4">
                <a:latin typeface="Trebuchet MS"/>
                <a:cs typeface="Trebuchet MS"/>
              </a:rPr>
              <a:t>Т</a:t>
            </a:r>
            <a:r>
              <a:rPr dirty="0" sz="1200" spc="-120">
                <a:latin typeface="Trebuchet MS"/>
                <a:cs typeface="Trebuchet MS"/>
              </a:rPr>
              <a:t>Г</a:t>
            </a:r>
            <a:r>
              <a:rPr dirty="0" sz="1200" spc="-65">
                <a:latin typeface="Trebuchet MS"/>
                <a:cs typeface="Trebuchet MS"/>
              </a:rPr>
              <a:t>К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L</a:t>
            </a:r>
            <a:r>
              <a:rPr dirty="0" sz="1200" spc="-25">
                <a:latin typeface="Trebuchet MS"/>
                <a:cs typeface="Trebuchet MS"/>
              </a:rPr>
              <a:t>i</a:t>
            </a:r>
            <a:r>
              <a:rPr dirty="0" sz="1200" spc="-80">
                <a:latin typeface="Trebuchet MS"/>
                <a:cs typeface="Trebuchet MS"/>
              </a:rPr>
              <a:t>E</a:t>
            </a:r>
            <a:r>
              <a:rPr dirty="0" sz="1200" spc="-100">
                <a:latin typeface="Trebuchet MS"/>
                <a:cs typeface="Trebuchet MS"/>
              </a:rPr>
              <a:t>A</a:t>
            </a:r>
            <a:r>
              <a:rPr dirty="0" sz="1200" spc="-185">
                <a:latin typeface="Trebuchet MS"/>
                <a:cs typeface="Trebuchet MS"/>
              </a:rPr>
              <a:t>G</a:t>
            </a:r>
            <a:r>
              <a:rPr dirty="0" sz="1200" spc="-35">
                <a:latin typeface="Trebuchet MS"/>
                <a:cs typeface="Trebuchet MS"/>
              </a:rPr>
              <a:t>-</a:t>
            </a:r>
            <a:r>
              <a:rPr dirty="0" sz="1200" spc="-55">
                <a:latin typeface="Trebuchet MS"/>
                <a:cs typeface="Trebuchet MS"/>
              </a:rPr>
              <a:t>H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614" y="8678769"/>
            <a:ext cx="6429375" cy="1474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90" b="1">
                <a:latin typeface="Trebuchet MS"/>
                <a:cs typeface="Trebuchet MS"/>
              </a:rPr>
              <a:t>ВЫВОДЫ: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dirty="0" sz="1200" spc="-70">
                <a:latin typeface="Trebuchet MS"/>
                <a:cs typeface="Trebuchet MS"/>
              </a:rPr>
              <a:t>После</a:t>
            </a:r>
            <a:r>
              <a:rPr dirty="0" sz="1200" spc="-20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подробной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оценки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и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обсуждения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соответствии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со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статьей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4.3</a:t>
            </a:r>
            <a:r>
              <a:rPr dirty="0" sz="1200" spc="-10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Arial"/>
                <a:cs typeface="Arial"/>
              </a:rPr>
              <a:t>Кодекса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spc="-160" i="1">
                <a:latin typeface="Arial"/>
                <a:cs typeface="Arial"/>
              </a:rPr>
              <a:t>ВАДА</a:t>
            </a:r>
            <a:r>
              <a:rPr dirty="0" sz="1200" spc="-160">
                <a:latin typeface="Trebuchet MS"/>
                <a:cs typeface="Trebuchet MS"/>
              </a:rPr>
              <a:t>,</a:t>
            </a:r>
            <a:r>
              <a:rPr dirty="0" sz="1200" spc="-1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LiEAG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пришла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выводу,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что: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marL="240665" marR="5080">
              <a:lnSpc>
                <a:spcPct val="100000"/>
              </a:lnSpc>
              <a:spcBef>
                <a:spcPts val="5"/>
              </a:spcBef>
            </a:pPr>
            <a:r>
              <a:rPr dirty="0" sz="1200" spc="-90">
                <a:latin typeface="Trebuchet MS"/>
                <a:cs typeface="Trebuchet MS"/>
              </a:rPr>
              <a:t>а.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Имеются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убедительные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медицинские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доказательства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того,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что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40" i="1">
                <a:latin typeface="Arial"/>
                <a:cs typeface="Arial"/>
              </a:rPr>
              <a:t>Употребление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40">
                <a:latin typeface="Trebuchet MS"/>
                <a:cs typeface="Trebuchet MS"/>
              </a:rPr>
              <a:t>ТГК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представляет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риск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для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здоровья,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основном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неврологический,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который</a:t>
            </a:r>
            <a:r>
              <a:rPr dirty="0" sz="1200" spc="-80">
                <a:latin typeface="Trebuchet MS"/>
                <a:cs typeface="Trebuchet MS"/>
              </a:rPr>
              <a:t> оказывает</a:t>
            </a:r>
            <a:r>
              <a:rPr dirty="0" sz="1200" spc="-85">
                <a:latin typeface="Trebuchet MS"/>
                <a:cs typeface="Trebuchet MS"/>
              </a:rPr>
              <a:t> значительное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влияние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на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здоровье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pc="-25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11614" y="426281"/>
            <a:ext cx="6432550" cy="243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0665">
              <a:lnSpc>
                <a:spcPct val="100000"/>
              </a:lnSpc>
              <a:spcBef>
                <a:spcPts val="100"/>
              </a:spcBef>
            </a:pPr>
            <a:r>
              <a:rPr dirty="0" sz="1200" spc="-100">
                <a:latin typeface="Trebuchet MS"/>
                <a:cs typeface="Trebuchet MS"/>
              </a:rPr>
              <a:t>молодых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людей,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контингент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которых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чрезмерно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представлен</a:t>
            </a:r>
            <a:r>
              <a:rPr dirty="0" sz="1200" spc="-95">
                <a:latin typeface="Trebuchet MS"/>
                <a:cs typeface="Trebuchet MS"/>
              </a:rPr>
              <a:t> среди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Спортсменов</a:t>
            </a:r>
            <a:r>
              <a:rPr dirty="0" sz="1200" spc="-135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240665" marR="8255">
              <a:lnSpc>
                <a:spcPct val="100000"/>
              </a:lnSpc>
            </a:pPr>
            <a:r>
              <a:rPr dirty="0" sz="1200" spc="-95">
                <a:latin typeface="Trebuchet MS"/>
                <a:cs typeface="Trebuchet MS"/>
              </a:rPr>
              <a:t>б.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Имеющиеся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настоящее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время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объективные</a:t>
            </a:r>
            <a:r>
              <a:rPr dirty="0" sz="1200" spc="-110">
                <a:latin typeface="Trebuchet MS"/>
                <a:cs typeface="Trebuchet MS"/>
              </a:rPr>
              <a:t> данные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не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подтверждают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повышение</a:t>
            </a:r>
            <a:r>
              <a:rPr dirty="0" sz="1200" spc="-105">
                <a:latin typeface="Trebuchet MS"/>
                <a:cs typeface="Trebuchet MS"/>
              </a:rPr>
              <a:t> физиологической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работоспособности,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то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время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как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потенциал</a:t>
            </a:r>
            <a:r>
              <a:rPr dirty="0" sz="1200" spc="-85">
                <a:latin typeface="Trebuchet MS"/>
                <a:cs typeface="Trebuchet MS"/>
              </a:rPr>
              <a:t> повышения</a:t>
            </a:r>
            <a:r>
              <a:rPr dirty="0" sz="1200" spc="-85">
                <a:latin typeface="Trebuchet MS"/>
                <a:cs typeface="Trebuchet MS"/>
              </a:rPr>
              <a:t> производительности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за</a:t>
            </a:r>
            <a:r>
              <a:rPr dirty="0" sz="1200" spc="-5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счет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нейропсихо-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логических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эффектов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все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еще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нельзя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исключать.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algn="just" marL="240665" marR="5080">
              <a:lnSpc>
                <a:spcPct val="100000"/>
              </a:lnSpc>
            </a:pPr>
            <a:r>
              <a:rPr dirty="0" sz="1200" spc="-75">
                <a:latin typeface="Trebuchet MS"/>
                <a:cs typeface="Trebuchet MS"/>
              </a:rPr>
              <a:t>c.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Принимая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во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внимание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ценности,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охватываемые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Духом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спорта,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изложенные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Ethics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EAG,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а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также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отмечая,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частности,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что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уважение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себе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другим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участникам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включает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безопасность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других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участников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соревнований,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Arial"/>
                <a:cs typeface="Arial"/>
              </a:rPr>
              <a:t>Использование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соревновательный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период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нарушает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Дух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спорта.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rebuchet MS"/>
              <a:cs typeface="Trebuchet MS"/>
            </a:endParaRPr>
          </a:p>
          <a:p>
            <a:pPr marL="12700" marR="8255">
              <a:lnSpc>
                <a:spcPct val="100000"/>
              </a:lnSpc>
            </a:pPr>
            <a:r>
              <a:rPr dirty="0" sz="1200" spc="-80">
                <a:latin typeface="Trebuchet MS"/>
                <a:cs typeface="Trebuchet MS"/>
              </a:rPr>
              <a:t>Основываясь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на</a:t>
            </a:r>
            <a:r>
              <a:rPr dirty="0" sz="1200" spc="-80">
                <a:latin typeface="Trebuchet MS"/>
                <a:cs typeface="Trebuchet MS"/>
              </a:rPr>
              <a:t> этих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трех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критериях,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определенных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Arial"/>
                <a:cs typeface="Arial"/>
              </a:rPr>
              <a:t>Кодексом</a:t>
            </a:r>
            <a:r>
              <a:rPr dirty="0" sz="1200" spc="-114">
                <a:latin typeface="Trebuchet MS"/>
                <a:cs typeface="Trebuchet MS"/>
              </a:rPr>
              <a:t>,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а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также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на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имеющихся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научных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данных,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соответствует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критериям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для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включения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Arial"/>
                <a:cs typeface="Arial"/>
              </a:rPr>
              <a:t>Список</a:t>
            </a:r>
            <a:r>
              <a:rPr dirty="0" sz="1200" spc="-13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614" y="3344818"/>
            <a:ext cx="6433185" cy="406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10" b="1">
                <a:latin typeface="Trebuchet MS"/>
                <a:cs typeface="Trebuchet MS"/>
              </a:rPr>
              <a:t>Д</a:t>
            </a:r>
            <a:r>
              <a:rPr dirty="0" sz="1400" spc="-90" b="1">
                <a:latin typeface="Trebuchet MS"/>
                <a:cs typeface="Trebuchet MS"/>
              </a:rPr>
              <a:t>а</a:t>
            </a:r>
            <a:r>
              <a:rPr dirty="0" sz="1400" spc="-114" b="1">
                <a:latin typeface="Trebuchet MS"/>
                <a:cs typeface="Trebuchet MS"/>
              </a:rPr>
              <a:t>л</a:t>
            </a:r>
            <a:r>
              <a:rPr dirty="0" sz="1400" spc="-75" b="1">
                <a:latin typeface="Trebuchet MS"/>
                <a:cs typeface="Trebuchet MS"/>
              </a:rPr>
              <a:t>ь</a:t>
            </a:r>
            <a:r>
              <a:rPr dirty="0" sz="1400" spc="-95" b="1">
                <a:latin typeface="Trebuchet MS"/>
                <a:cs typeface="Trebuchet MS"/>
              </a:rPr>
              <a:t>н</a:t>
            </a:r>
            <a:r>
              <a:rPr dirty="0" sz="1400" spc="-125" b="1">
                <a:latin typeface="Trebuchet MS"/>
                <a:cs typeface="Trebuchet MS"/>
              </a:rPr>
              <a:t>е</a:t>
            </a:r>
            <a:r>
              <a:rPr dirty="0" sz="1400" spc="-80" b="1">
                <a:latin typeface="Trebuchet MS"/>
                <a:cs typeface="Trebuchet MS"/>
              </a:rPr>
              <a:t>й</a:t>
            </a:r>
            <a:r>
              <a:rPr dirty="0" sz="1400" spc="-80" b="1">
                <a:latin typeface="Trebuchet MS"/>
                <a:cs typeface="Trebuchet MS"/>
              </a:rPr>
              <a:t>ш</a:t>
            </a:r>
            <a:r>
              <a:rPr dirty="0" sz="1400" spc="-80" b="1">
                <a:latin typeface="Trebuchet MS"/>
                <a:cs typeface="Trebuchet MS"/>
              </a:rPr>
              <a:t>и</a:t>
            </a:r>
            <a:r>
              <a:rPr dirty="0" sz="1400" spc="-110" b="1">
                <a:latin typeface="Trebuchet MS"/>
                <a:cs typeface="Trebuchet MS"/>
              </a:rPr>
              <a:t>е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90" b="1">
                <a:latin typeface="Trebuchet MS"/>
                <a:cs typeface="Trebuchet MS"/>
              </a:rPr>
              <a:t>о</a:t>
            </a:r>
            <a:r>
              <a:rPr dirty="0" sz="1400" spc="-95" b="1">
                <a:latin typeface="Trebuchet MS"/>
                <a:cs typeface="Trebuchet MS"/>
              </a:rPr>
              <a:t>б</a:t>
            </a:r>
            <a:r>
              <a:rPr dirty="0" sz="1400" spc="-125" b="1">
                <a:latin typeface="Trebuchet MS"/>
                <a:cs typeface="Trebuchet MS"/>
              </a:rPr>
              <a:t>с</a:t>
            </a:r>
            <a:r>
              <a:rPr dirty="0" sz="1400" spc="-90" b="1">
                <a:latin typeface="Trebuchet MS"/>
                <a:cs typeface="Trebuchet MS"/>
              </a:rPr>
              <a:t>у</a:t>
            </a:r>
            <a:r>
              <a:rPr dirty="0" sz="1400" spc="-100" b="1">
                <a:latin typeface="Trebuchet MS"/>
                <a:cs typeface="Trebuchet MS"/>
              </a:rPr>
              <a:t>ж</a:t>
            </a:r>
            <a:r>
              <a:rPr dirty="0" sz="1400" spc="-145" b="1">
                <a:latin typeface="Trebuchet MS"/>
                <a:cs typeface="Trebuchet MS"/>
              </a:rPr>
              <a:t>д</a:t>
            </a:r>
            <a:r>
              <a:rPr dirty="0" sz="1400" spc="-125" b="1">
                <a:latin typeface="Trebuchet MS"/>
                <a:cs typeface="Trebuchet MS"/>
              </a:rPr>
              <a:t>е</a:t>
            </a:r>
            <a:r>
              <a:rPr dirty="0" sz="1400" spc="-95" b="1">
                <a:latin typeface="Trebuchet MS"/>
                <a:cs typeface="Trebuchet MS"/>
              </a:rPr>
              <a:t>н</a:t>
            </a:r>
            <a:r>
              <a:rPr dirty="0" sz="1400" spc="-80" b="1">
                <a:latin typeface="Trebuchet MS"/>
                <a:cs typeface="Trebuchet MS"/>
              </a:rPr>
              <a:t>и</a:t>
            </a:r>
            <a:r>
              <a:rPr dirty="0" sz="1400" spc="-90" b="1">
                <a:latin typeface="Trebuchet MS"/>
                <a:cs typeface="Trebuchet MS"/>
              </a:rPr>
              <a:t>я</a:t>
            </a:r>
            <a:r>
              <a:rPr dirty="0" sz="1400" spc="-100" b="1"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rebuchet MS"/>
              <a:cs typeface="Trebuchet MS"/>
            </a:endParaRPr>
          </a:p>
          <a:p>
            <a:pPr algn="just" marL="240665" marR="5080" indent="-228600">
              <a:lnSpc>
                <a:spcPct val="100000"/>
              </a:lnSpc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135">
                <a:latin typeface="Trebuchet MS"/>
                <a:cs typeface="Trebuchet MS"/>
              </a:rPr>
              <a:t>Эти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выводы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основаны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на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имеющейся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настоящее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время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научной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литературе.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Из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проведенного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обширного 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обзора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очевидно,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существует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недостаток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надежных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исследований,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оценивающих</a:t>
            </a:r>
            <a:r>
              <a:rPr dirty="0" sz="1200" spc="-85">
                <a:latin typeface="Trebuchet MS"/>
                <a:cs typeface="Trebuchet MS"/>
              </a:rPr>
              <a:t> влияние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30">
                <a:latin typeface="Trebuchet MS"/>
                <a:cs typeface="Trebuchet MS"/>
              </a:rPr>
              <a:t>ТГК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на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повышение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работоспособности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как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на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физическом,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так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на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психическом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уровнях.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Несмотря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на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35">
                <a:latin typeface="Trebuchet MS"/>
                <a:cs typeface="Trebuchet MS"/>
              </a:rPr>
              <a:t>то,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что 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имеются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отдельные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данные,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необходимы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дальнейшие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клинические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исследования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для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достоверного 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определения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нейропсихологического</a:t>
            </a:r>
            <a:r>
              <a:rPr dirty="0" sz="1200" spc="-105">
                <a:latin typeface="Trebuchet MS"/>
                <a:cs typeface="Trebuchet MS"/>
              </a:rPr>
              <a:t> влияния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50">
                <a:latin typeface="Trebuchet MS"/>
                <a:cs typeface="Trebuchet MS"/>
              </a:rPr>
              <a:t>ТГК</a:t>
            </a:r>
            <a:r>
              <a:rPr dirty="0" sz="1200" spc="-15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на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работоспособность.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Однако</a:t>
            </a:r>
            <a:r>
              <a:rPr dirty="0" sz="1200" spc="-114">
                <a:latin typeface="Trebuchet MS"/>
                <a:cs typeface="Trebuchet MS"/>
              </a:rPr>
              <a:t> также</a:t>
            </a:r>
            <a:r>
              <a:rPr dirty="0" sz="1200" spc="-114">
                <a:latin typeface="Trebuchet MS"/>
                <a:cs typeface="Trebuchet MS"/>
              </a:rPr>
              <a:t> признается,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что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проведение</a:t>
            </a:r>
            <a:r>
              <a:rPr dirty="0" sz="1200" spc="-95">
                <a:latin typeface="Trebuchet MS"/>
                <a:cs typeface="Trebuchet MS"/>
              </a:rPr>
              <a:t> таких</a:t>
            </a:r>
            <a:r>
              <a:rPr dirty="0" sz="1200" spc="-95">
                <a:latin typeface="Trebuchet MS"/>
                <a:cs typeface="Trebuchet MS"/>
              </a:rPr>
              <a:t> исследований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может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быть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затруднено.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Например,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это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потребовало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бы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привлечения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добровольцев,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активно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употребляющих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40">
                <a:latin typeface="Trebuchet MS"/>
                <a:cs typeface="Trebuchet MS"/>
              </a:rPr>
              <a:t>ТГК,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что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большинстве</a:t>
            </a:r>
            <a:r>
              <a:rPr dirty="0" sz="1200" spc="-75">
                <a:latin typeface="Trebuchet MS"/>
                <a:cs typeface="Trebuchet MS"/>
              </a:rPr>
              <a:t> стран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запрещено;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это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не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было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бы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по-настоящему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слепым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плацебо-контролируемым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исследованием,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потому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что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испытуемый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почувствовал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бы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эффект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60">
                <a:latin typeface="Trebuchet MS"/>
                <a:cs typeface="Trebuchet MS"/>
              </a:rPr>
              <a:t>ТГК,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приводящий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возможной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положительной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предвзятой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оценке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(чтобы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показать,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что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он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повышает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работоспособность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65">
                <a:latin typeface="Trebuchet MS"/>
                <a:cs typeface="Trebuchet MS"/>
              </a:rPr>
              <a:t>и,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следовательно,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должен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быть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запрещен)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или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отрицательной</a:t>
            </a:r>
            <a:r>
              <a:rPr dirty="0" sz="1200" spc="-13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предвзятой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оценке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(для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поддержки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исключения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из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Arial"/>
                <a:cs typeface="Arial"/>
              </a:rPr>
              <a:t>Списка</a:t>
            </a:r>
            <a:r>
              <a:rPr dirty="0" sz="1200" spc="-120">
                <a:latin typeface="Trebuchet MS"/>
                <a:cs typeface="Trebuchet MS"/>
              </a:rPr>
              <a:t>);</a:t>
            </a:r>
            <a:r>
              <a:rPr dirty="0" sz="1200" spc="-12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было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бы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трудно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воссоздать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соревновательный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стресс; </a:t>
            </a:r>
            <a:r>
              <a:rPr dirty="0" sz="1200" spc="-355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и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очень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маловероятно,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что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145" i="1">
                <a:latin typeface="Arial"/>
                <a:cs typeface="Arial"/>
              </a:rPr>
              <a:t>Спортсмены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высокого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уровня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могут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быть</a:t>
            </a:r>
            <a:r>
              <a:rPr dirty="0" sz="1200" spc="-85">
                <a:latin typeface="Trebuchet MS"/>
                <a:cs typeface="Trebuchet MS"/>
              </a:rPr>
              <a:t> привлечены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в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качестве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добро- </a:t>
            </a:r>
            <a:r>
              <a:rPr dirty="0" sz="1200" spc="-35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00">
                <a:latin typeface="Trebuchet MS"/>
                <a:cs typeface="Trebuchet MS"/>
              </a:rPr>
              <a:t>ь</a:t>
            </a:r>
            <a:r>
              <a:rPr dirty="0" sz="1200" spc="-70">
                <a:latin typeface="Trebuchet MS"/>
                <a:cs typeface="Trebuchet MS"/>
              </a:rPr>
              <a:t>ц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90">
                <a:latin typeface="Trebuchet MS"/>
                <a:cs typeface="Trebuchet MS"/>
              </a:rPr>
              <a:t>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65">
                <a:latin typeface="Trebuchet MS"/>
                <a:cs typeface="Trebuchet MS"/>
              </a:rPr>
              <a:t>С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20">
                <a:latin typeface="Trebuchet MS"/>
                <a:cs typeface="Trebuchet MS"/>
              </a:rPr>
              <a:t>д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10">
                <a:latin typeface="Trebuchet MS"/>
                <a:cs typeface="Trebuchet MS"/>
              </a:rPr>
              <a:t>а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00">
                <a:latin typeface="Trebuchet MS"/>
                <a:cs typeface="Trebuchet MS"/>
              </a:rPr>
              <a:t>ь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80">
                <a:latin typeface="Trebuchet MS"/>
                <a:cs typeface="Trebuchet MS"/>
              </a:rPr>
              <a:t>а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90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00">
                <a:latin typeface="Trebuchet MS"/>
                <a:cs typeface="Trebuchet MS"/>
              </a:rPr>
              <a:t>е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Trebuchet MS"/>
                <a:cs typeface="Trebuchet MS"/>
              </a:rPr>
              <a:t>д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00">
                <a:latin typeface="Trebuchet MS"/>
                <a:cs typeface="Trebuchet MS"/>
              </a:rPr>
              <a:t>б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00">
                <a:latin typeface="Trebuchet MS"/>
                <a:cs typeface="Trebuchet MS"/>
              </a:rPr>
              <a:t>ь</a:t>
            </a:r>
            <a:r>
              <a:rPr dirty="0" sz="1200" spc="-70">
                <a:latin typeface="Trebuchet MS"/>
                <a:cs typeface="Trebuchet MS"/>
              </a:rPr>
              <a:t>ц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50">
                <a:latin typeface="Trebuchet MS"/>
                <a:cs typeface="Trebuchet MS"/>
              </a:rPr>
              <a:t>м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95">
                <a:latin typeface="Trebuchet MS"/>
                <a:cs typeface="Trebuchet MS"/>
              </a:rPr>
              <a:t>г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90">
                <a:latin typeface="Trebuchet MS"/>
                <a:cs typeface="Trebuchet MS"/>
              </a:rPr>
              <a:t>т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б</a:t>
            </a:r>
            <a:r>
              <a:rPr dirty="0" sz="1200" spc="-100">
                <a:latin typeface="Trebuchet MS"/>
                <a:cs typeface="Trebuchet MS"/>
              </a:rPr>
              <a:t>ы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ь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п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85">
                <a:latin typeface="Trebuchet MS"/>
                <a:cs typeface="Trebuchet MS"/>
              </a:rPr>
              <a:t>и</a:t>
            </a:r>
            <a:r>
              <a:rPr dirty="0" sz="1200" spc="-70">
                <a:latin typeface="Trebuchet MS"/>
                <a:cs typeface="Trebuchet MS"/>
              </a:rPr>
              <a:t>в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90">
                <a:latin typeface="Trebuchet MS"/>
                <a:cs typeface="Trebuchet MS"/>
              </a:rPr>
              <a:t>ч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н</a:t>
            </a:r>
            <a:r>
              <a:rPr dirty="0" sz="1200" spc="-85">
                <a:latin typeface="Trebuchet MS"/>
                <a:cs typeface="Trebuchet MS"/>
              </a:rPr>
              <a:t>ы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100">
                <a:latin typeface="Trebuchet MS"/>
                <a:cs typeface="Trebuchet MS"/>
              </a:rPr>
              <a:t>ь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50">
                <a:latin typeface="Trebuchet MS"/>
                <a:cs typeface="Trebuchet MS"/>
              </a:rPr>
              <a:t>о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220">
                <a:latin typeface="Trebuchet MS"/>
                <a:cs typeface="Trebuchet MS"/>
              </a:rPr>
              <a:t>,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к</a:t>
            </a:r>
            <a:r>
              <a:rPr dirty="0" sz="1200" spc="-105">
                <a:latin typeface="Trebuchet MS"/>
                <a:cs typeface="Trebuchet MS"/>
              </a:rPr>
              <a:t>т</a:t>
            </a:r>
            <a:r>
              <a:rPr dirty="0" sz="1200" spc="-50">
                <a:latin typeface="Trebuchet MS"/>
                <a:cs typeface="Trebuchet MS"/>
              </a:rPr>
              <a:t>о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у</a:t>
            </a:r>
            <a:r>
              <a:rPr dirty="0" sz="1200" spc="-75">
                <a:latin typeface="Trebuchet MS"/>
                <a:cs typeface="Trebuchet MS"/>
              </a:rPr>
              <a:t>п</a:t>
            </a:r>
            <a:r>
              <a:rPr dirty="0" sz="1200" spc="-65">
                <a:latin typeface="Trebuchet MS"/>
                <a:cs typeface="Trebuchet MS"/>
              </a:rPr>
              <a:t>о</a:t>
            </a:r>
            <a:r>
              <a:rPr dirty="0" sz="1200" spc="-140">
                <a:latin typeface="Trebuchet MS"/>
                <a:cs typeface="Trebuchet MS"/>
              </a:rPr>
              <a:t>т</a:t>
            </a:r>
            <a:r>
              <a:rPr dirty="0" sz="1200" spc="-85">
                <a:latin typeface="Trebuchet MS"/>
                <a:cs typeface="Trebuchet MS"/>
              </a:rPr>
              <a:t>р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б</a:t>
            </a:r>
            <a:r>
              <a:rPr dirty="0" sz="1200" spc="-125">
                <a:latin typeface="Trebuchet MS"/>
                <a:cs typeface="Trebuchet MS"/>
              </a:rPr>
              <a:t>л</a:t>
            </a:r>
            <a:r>
              <a:rPr dirty="0" sz="1200" spc="-80">
                <a:latin typeface="Trebuchet MS"/>
                <a:cs typeface="Trebuchet MS"/>
              </a:rPr>
              <a:t>я</a:t>
            </a:r>
            <a:r>
              <a:rPr dirty="0" sz="1200" spc="-114">
                <a:latin typeface="Trebuchet MS"/>
                <a:cs typeface="Trebuchet MS"/>
              </a:rPr>
              <a:t>е</a:t>
            </a:r>
            <a:r>
              <a:rPr dirty="0" sz="1200" spc="-75">
                <a:latin typeface="Trebuchet MS"/>
                <a:cs typeface="Trebuchet MS"/>
              </a:rPr>
              <a:t>т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каннабис,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и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00">
                <a:latin typeface="Trebuchet MS"/>
                <a:cs typeface="Trebuchet MS"/>
              </a:rPr>
              <a:t>находятся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60">
                <a:latin typeface="Trebuchet MS"/>
                <a:cs typeface="Trebuchet MS"/>
              </a:rPr>
              <a:t>в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регионах,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40">
                <a:latin typeface="Trebuchet MS"/>
                <a:cs typeface="Trebuchet MS"/>
              </a:rPr>
              <a:t>где</a:t>
            </a:r>
            <a:r>
              <a:rPr dirty="0" sz="1200" spc="-14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использование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45">
                <a:latin typeface="Trebuchet MS"/>
                <a:cs typeface="Trebuchet MS"/>
              </a:rPr>
              <a:t>ТГК</a:t>
            </a:r>
            <a:r>
              <a:rPr dirty="0" sz="1200" spc="-145">
                <a:latin typeface="Trebuchet MS"/>
                <a:cs typeface="Trebuchet MS"/>
              </a:rPr>
              <a:t> </a:t>
            </a:r>
            <a:r>
              <a:rPr dirty="0" sz="1200" spc="-114">
                <a:latin typeface="Trebuchet MS"/>
                <a:cs typeface="Trebuchet MS"/>
              </a:rPr>
              <a:t>разрешено,</a:t>
            </a:r>
            <a:r>
              <a:rPr dirty="0" sz="1200" spc="-114">
                <a:latin typeface="Trebuchet MS"/>
                <a:cs typeface="Trebuchet MS"/>
              </a:rPr>
              <a:t> </a:t>
            </a:r>
            <a:r>
              <a:rPr dirty="0" sz="1200" spc="-110">
                <a:latin typeface="Trebuchet MS"/>
                <a:cs typeface="Trebuchet MS"/>
              </a:rPr>
              <a:t>причем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во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Внесоревновательный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120" i="1">
                <a:latin typeface="Arial"/>
                <a:cs typeface="Arial"/>
              </a:rPr>
              <a:t>период</a:t>
            </a:r>
            <a:r>
              <a:rPr dirty="0" sz="1200" spc="-120">
                <a:latin typeface="Trebuchet MS"/>
                <a:cs typeface="Trebuchet MS"/>
              </a:rPr>
              <a:t>,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риском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положительной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или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отрицательной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предвзятости.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AD49"/>
              </a:buClr>
              <a:buFont typeface="Trebuchet MS"/>
              <a:buChar char="•"/>
            </a:pPr>
            <a:endParaRPr sz="1600">
              <a:latin typeface="Trebuchet MS"/>
              <a:cs typeface="Trebuchet MS"/>
            </a:endParaRPr>
          </a:p>
          <a:p>
            <a:pPr algn="just" marL="240665" marR="8890" indent="-228600">
              <a:lnSpc>
                <a:spcPct val="108300"/>
              </a:lnSpc>
              <a:buClr>
                <a:srgbClr val="40AD49"/>
              </a:buClr>
              <a:buChar char="•"/>
              <a:tabLst>
                <a:tab pos="241300" algn="l"/>
              </a:tabLst>
            </a:pPr>
            <a:r>
              <a:rPr dirty="0" sz="1200" spc="-60">
                <a:latin typeface="Trebuchet MS"/>
                <a:cs typeface="Trebuchet MS"/>
              </a:rPr>
              <a:t>Как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и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случае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со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всеми</a:t>
            </a:r>
            <a:r>
              <a:rPr dirty="0" sz="1200" spc="-80">
                <a:latin typeface="Trebuchet MS"/>
                <a:cs typeface="Trebuchet MS"/>
              </a:rPr>
              <a:t> субстанциями,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65">
                <a:latin typeface="Trebuchet MS"/>
                <a:cs typeface="Trebuchet MS"/>
              </a:rPr>
              <a:t>которые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запрещены</a:t>
            </a:r>
            <a:r>
              <a:rPr dirty="0" sz="1200" spc="-70">
                <a:latin typeface="Trebuchet MS"/>
                <a:cs typeface="Trebuchet MS"/>
              </a:rPr>
              <a:t> только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в</a:t>
            </a:r>
            <a:r>
              <a:rPr dirty="0" sz="1200" spc="-35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Arial"/>
                <a:cs typeface="Arial"/>
              </a:rPr>
              <a:t>Соревновательный</a:t>
            </a:r>
            <a:r>
              <a:rPr dirty="0" sz="1200" spc="-11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период</a:t>
            </a:r>
            <a:r>
              <a:rPr dirty="0" sz="1200" spc="-105">
                <a:latin typeface="Trebuchet MS"/>
                <a:cs typeface="Trebuchet MS"/>
              </a:rPr>
              <a:t>, </a:t>
            </a:r>
            <a:r>
              <a:rPr dirty="0" sz="1200" spc="-100">
                <a:latin typeface="Trebuchet MS"/>
                <a:cs typeface="Trebuchet MS"/>
              </a:rPr>
              <a:t> </a:t>
            </a:r>
            <a:r>
              <a:rPr dirty="0" sz="1200" spc="-135" i="1">
                <a:latin typeface="Arial"/>
                <a:cs typeface="Arial"/>
              </a:rPr>
              <a:t>Спортсменам</a:t>
            </a:r>
            <a:r>
              <a:rPr dirty="0" sz="1200" spc="-135" i="1">
                <a:latin typeface="Arial"/>
                <a:cs typeface="Arial"/>
              </a:rPr>
              <a:t> </a:t>
            </a:r>
            <a:r>
              <a:rPr dirty="0" sz="1200" spc="-45">
                <a:latin typeface="Trebuchet MS"/>
                <a:cs typeface="Trebuchet MS"/>
              </a:rPr>
              <a:t>в</a:t>
            </a:r>
            <a:r>
              <a:rPr dirty="0" sz="1200" spc="-4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регионах,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125">
                <a:latin typeface="Trebuchet MS"/>
                <a:cs typeface="Trebuchet MS"/>
              </a:rPr>
              <a:t>где</a:t>
            </a:r>
            <a:r>
              <a:rPr dirty="0" sz="1200" spc="-12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употребление</a:t>
            </a:r>
            <a:r>
              <a:rPr dirty="0" sz="1200" spc="-85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каннабиса</a:t>
            </a:r>
            <a:r>
              <a:rPr dirty="0" sz="1200" spc="-70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разрешено,</a:t>
            </a:r>
            <a:r>
              <a:rPr dirty="0" sz="1200" spc="-9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рекомендуется</a:t>
            </a:r>
            <a:r>
              <a:rPr dirty="0" sz="1200" spc="-90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воздержаться</a:t>
            </a:r>
            <a:r>
              <a:rPr dirty="0" sz="1200" spc="-80">
                <a:latin typeface="Trebuchet MS"/>
                <a:cs typeface="Trebuchet MS"/>
              </a:rPr>
              <a:t> </a:t>
            </a:r>
            <a:r>
              <a:rPr dirty="0" sz="1200" spc="-70">
                <a:latin typeface="Trebuchet MS"/>
                <a:cs typeface="Trebuchet MS"/>
              </a:rPr>
              <a:t>от 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употребления</a:t>
            </a:r>
            <a:r>
              <a:rPr dirty="0" sz="1200" spc="-110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каннабиса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55">
                <a:latin typeface="Trebuchet MS"/>
                <a:cs typeface="Trebuchet MS"/>
              </a:rPr>
              <a:t>в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течение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0">
                <a:latin typeface="Trebuchet MS"/>
                <a:cs typeface="Trebuchet MS"/>
              </a:rPr>
              <a:t>нескольких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95">
                <a:latin typeface="Trebuchet MS"/>
                <a:cs typeface="Trebuchet MS"/>
              </a:rPr>
              <a:t>дней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до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5">
                <a:latin typeface="Trebuchet MS"/>
                <a:cs typeface="Trebuchet MS"/>
              </a:rPr>
              <a:t>начала</a:t>
            </a:r>
            <a:r>
              <a:rPr dirty="0" sz="1200" spc="-105">
                <a:latin typeface="Trebuchet MS"/>
                <a:cs typeface="Trebuchet MS"/>
              </a:rPr>
              <a:t> </a:t>
            </a:r>
            <a:r>
              <a:rPr dirty="0" sz="1200" spc="-80">
                <a:latin typeface="Trebuchet MS"/>
                <a:cs typeface="Trebuchet MS"/>
              </a:rPr>
              <a:t>соревнований.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672"/>
            <a:ext cx="4836795" cy="971550"/>
          </a:xfrm>
          <a:custGeom>
            <a:avLst/>
            <a:gdLst/>
            <a:ahLst/>
            <a:cxnLst/>
            <a:rect l="l" t="t" r="r" b="b"/>
            <a:pathLst>
              <a:path w="4836795" h="971550">
                <a:moveTo>
                  <a:pt x="4836172" y="0"/>
                </a:moveTo>
                <a:lnTo>
                  <a:pt x="0" y="0"/>
                </a:lnTo>
                <a:lnTo>
                  <a:pt x="0" y="971550"/>
                </a:lnTo>
                <a:lnTo>
                  <a:pt x="4836172" y="971550"/>
                </a:lnTo>
                <a:lnTo>
                  <a:pt x="4836172" y="0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291" y="666519"/>
            <a:ext cx="4305300" cy="863600"/>
          </a:xfrm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695"/>
              </a:spcBef>
            </a:pPr>
            <a:r>
              <a:rPr dirty="0" spc="-215"/>
              <a:t>ПРОГ</a:t>
            </a:r>
            <a:r>
              <a:rPr dirty="0" spc="-470"/>
              <a:t>Р</a:t>
            </a:r>
            <a:r>
              <a:rPr dirty="0" spc="-180"/>
              <a:t>АММА</a:t>
            </a:r>
            <a:r>
              <a:rPr dirty="0" spc="-55">
                <a:latin typeface="Times New Roman"/>
                <a:cs typeface="Times New Roman"/>
              </a:rPr>
              <a:t> </a:t>
            </a:r>
            <a:r>
              <a:rPr dirty="0" spc="-215"/>
              <a:t>МОНИ</a:t>
            </a:r>
            <a:r>
              <a:rPr dirty="0" spc="-605"/>
              <a:t>Т</a:t>
            </a:r>
            <a:r>
              <a:rPr dirty="0" spc="-195"/>
              <a:t>ОРИН</a:t>
            </a:r>
            <a:r>
              <a:rPr dirty="0" spc="-615"/>
              <a:t>Г</a:t>
            </a:r>
            <a:r>
              <a:rPr dirty="0" spc="-95"/>
              <a:t>А </a:t>
            </a:r>
            <a:r>
              <a:rPr dirty="0" spc="-55">
                <a:latin typeface="Times New Roman"/>
                <a:cs typeface="Times New Roman"/>
              </a:rPr>
              <a:t> </a:t>
            </a:r>
            <a:r>
              <a:rPr dirty="0" spc="20"/>
              <a:t>2023*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212586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4004711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5040548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015464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6807575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7812958"/>
            <a:ext cx="6416040" cy="254000"/>
          </a:xfrm>
          <a:custGeom>
            <a:avLst/>
            <a:gdLst/>
            <a:ahLst/>
            <a:cxnLst/>
            <a:rect l="l" t="t" r="r" b="b"/>
            <a:pathLst>
              <a:path w="6416040" h="254000">
                <a:moveTo>
                  <a:pt x="6415849" y="0"/>
                </a:moveTo>
                <a:lnTo>
                  <a:pt x="0" y="0"/>
                </a:lnTo>
                <a:lnTo>
                  <a:pt x="0" y="253883"/>
                </a:lnTo>
                <a:lnTo>
                  <a:pt x="6415849" y="253883"/>
                </a:lnTo>
                <a:lnTo>
                  <a:pt x="6415849" y="0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291" y="2535608"/>
            <a:ext cx="6537325" cy="5898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0810">
              <a:lnSpc>
                <a:spcPct val="100000"/>
              </a:lnSpc>
              <a:spcBef>
                <a:spcPts val="100"/>
              </a:spcBef>
            </a:pP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Программу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мониторинга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2023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включены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следующие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субстанции: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rebuchet MS"/>
              <a:cs typeface="Trebuchet MS"/>
            </a:endParaRPr>
          </a:p>
          <a:p>
            <a:pPr marL="240665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Анаболические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агенты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Trebuchet MS"/>
              <a:buAutoNum type="arabicPeriod"/>
            </a:pP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40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соревновательный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внесоревновательный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231F20"/>
                </a:solidFill>
                <a:latin typeface="Times New Roman"/>
                <a:cs typeface="Times New Roman"/>
              </a:rPr>
              <a:t>периоды</a:t>
            </a:r>
            <a:r>
              <a:rPr dirty="0" sz="1200" spc="-1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Экдистерон.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rebuchet MS"/>
              <a:cs typeface="Trebuchet MS"/>
            </a:endParaRPr>
          </a:p>
          <a:p>
            <a:pPr marL="205104" indent="-193040">
              <a:lnSpc>
                <a:spcPct val="100000"/>
              </a:lnSpc>
              <a:buAutoNum type="arabicPeriod" startAt="2"/>
              <a:tabLst>
                <a:tab pos="205740" algn="l"/>
              </a:tabLst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Пептидные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гормоны,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факторы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роста,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подобные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 миметики</a:t>
            </a:r>
            <a:endParaRPr sz="1400">
              <a:latin typeface="Trebuchet MS"/>
              <a:cs typeface="Trebuchet MS"/>
            </a:endParaRPr>
          </a:p>
          <a:p>
            <a:pPr marL="12700" marR="720725">
              <a:lnSpc>
                <a:spcPct val="116599"/>
              </a:lnSpc>
              <a:spcBef>
                <a:spcPts val="1400"/>
              </a:spcBef>
            </a:pPr>
            <a:r>
              <a:rPr dirty="0" sz="1200" spc="-140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 соревновательный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внесоревновательный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231F20"/>
                </a:solidFill>
                <a:latin typeface="Times New Roman"/>
                <a:cs typeface="Times New Roman"/>
              </a:rPr>
              <a:t>периоды:</a:t>
            </a:r>
            <a:r>
              <a:rPr dirty="0" sz="1200" spc="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Аналоги</a:t>
            </a:r>
            <a:r>
              <a:rPr dirty="0" sz="12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гонадотропин-рилизинг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(ГнРГ)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женщин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231F20"/>
                </a:solidFill>
                <a:latin typeface="Trebuchet MS"/>
                <a:cs typeface="Trebuchet MS"/>
              </a:rPr>
              <a:t>18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лет.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rebuchet MS"/>
              <a:cs typeface="Trebuchet MS"/>
            </a:endParaRPr>
          </a:p>
          <a:p>
            <a:pPr marL="205104" indent="-193040">
              <a:lnSpc>
                <a:spcPct val="100000"/>
              </a:lnSpc>
              <a:buAutoNum type="arabicPeriod" startAt="3"/>
              <a:tabLst>
                <a:tab pos="205740" algn="l"/>
              </a:tabLst>
            </a:pP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Бета-2-Агонисты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Trebuchet MS"/>
              <a:buAutoNum type="arabicPeriod" startAt="3"/>
            </a:pP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40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внесоревновательный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231F20"/>
                </a:solidFill>
                <a:latin typeface="Times New Roman"/>
                <a:cs typeface="Times New Roman"/>
              </a:rPr>
              <a:t>периоды: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Салметерол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вилантерол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 ниже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10" i="1">
                <a:solidFill>
                  <a:srgbClr val="231F20"/>
                </a:solidFill>
                <a:latin typeface="Trebuchet MS"/>
                <a:cs typeface="Trebuchet MS"/>
              </a:rPr>
              <a:t>Миним</a:t>
            </a:r>
            <a:r>
              <a:rPr dirty="0" sz="1200" spc="-10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200" spc="-12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200" spc="-85" i="1">
                <a:solidFill>
                  <a:srgbClr val="231F20"/>
                </a:solidFill>
                <a:latin typeface="Trebuchet MS"/>
                <a:cs typeface="Trebuchet MS"/>
              </a:rPr>
              <a:t>ьного</a:t>
            </a:r>
            <a:r>
              <a:rPr dirty="0" sz="12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7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200" spc="-10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200" spc="-95" i="1">
                <a:solidFill>
                  <a:srgbClr val="231F20"/>
                </a:solidFill>
                <a:latin typeface="Trebuchet MS"/>
                <a:cs typeface="Trebuchet MS"/>
              </a:rPr>
              <a:t>ед</a:t>
            </a:r>
            <a:r>
              <a:rPr dirty="0" sz="1200" spc="-9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200" spc="-12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2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2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105" i="1">
                <a:solidFill>
                  <a:srgbClr val="231F20"/>
                </a:solidFill>
                <a:latin typeface="Trebuchet MS"/>
                <a:cs typeface="Trebuchet MS"/>
              </a:rPr>
              <a:t>отчетност</a:t>
            </a:r>
            <a:r>
              <a:rPr dirty="0" sz="1200" spc="-10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rebuchet MS"/>
              <a:cs typeface="Trebuchet MS"/>
            </a:endParaRPr>
          </a:p>
          <a:p>
            <a:pPr marL="205104" indent="-193040">
              <a:lnSpc>
                <a:spcPct val="100000"/>
              </a:lnSpc>
              <a:buAutoNum type="arabicPeriod" startAt="4"/>
              <a:tabLst>
                <a:tab pos="205740" algn="l"/>
              </a:tabLst>
            </a:pP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Гипоксен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 (полидигидроксифенилентиосульфонат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натрия)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Trebuchet MS"/>
              <a:buAutoNum type="arabicPeriod" startAt="4"/>
            </a:pP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40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внесоревновательный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периоды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205104" indent="-19304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205740" algn="l"/>
              </a:tabLst>
            </a:pP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Стимуляторы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16599"/>
              </a:lnSpc>
              <a:spcBef>
                <a:spcPts val="1400"/>
              </a:spcBef>
            </a:pP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55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spc="5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соревновательный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период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Бупропион,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кофеин,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никотин,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фенилэфрин,</a:t>
            </a:r>
            <a:r>
              <a:rPr dirty="0" sz="12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фенилпропаноламин, </a:t>
            </a:r>
            <a:r>
              <a:rPr dirty="0" sz="1200" spc="-3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пипрадрол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синефрин.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rebuchet MS"/>
              <a:cs typeface="Trebuchet MS"/>
            </a:endParaRPr>
          </a:p>
          <a:p>
            <a:pPr marL="205104" indent="-193040">
              <a:lnSpc>
                <a:spcPct val="100000"/>
              </a:lnSpc>
              <a:buAutoNum type="arabicPeriod" startAt="6"/>
              <a:tabLst>
                <a:tab pos="205740" algn="l"/>
              </a:tabLst>
            </a:pP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Наркотики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5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55" b="1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31F20"/>
                </a:solidFill>
                <a:latin typeface="Times New Roman"/>
                <a:cs typeface="Times New Roman"/>
              </a:rPr>
              <a:t>соревновательный</a:t>
            </a:r>
            <a:r>
              <a:rPr dirty="0" sz="1200" spc="-15" b="1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 i="1">
                <a:solidFill>
                  <a:srgbClr val="231F20"/>
                </a:solidFill>
                <a:latin typeface="Times New Roman"/>
                <a:cs typeface="Times New Roman"/>
              </a:rPr>
              <a:t>период</a:t>
            </a:r>
            <a:r>
              <a:rPr dirty="0" sz="1200" spc="-2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Дерморфин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231F20"/>
                </a:solidFill>
                <a:latin typeface="Trebuchet MS"/>
                <a:cs typeface="Trebuchet MS"/>
              </a:rPr>
              <a:t>(и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231F20"/>
                </a:solidFill>
                <a:latin typeface="Trebuchet MS"/>
                <a:cs typeface="Trebuchet MS"/>
              </a:rPr>
              <a:t>аналоги),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5">
                <a:solidFill>
                  <a:srgbClr val="231F20"/>
                </a:solidFill>
                <a:latin typeface="Trebuchet MS"/>
                <a:cs typeface="Trebuchet MS"/>
              </a:rPr>
              <a:t>кодеин,</a:t>
            </a:r>
            <a:r>
              <a:rPr dirty="0" sz="1200" spc="-70">
                <a:solidFill>
                  <a:srgbClr val="231F20"/>
                </a:solidFill>
                <a:latin typeface="Trebuchet MS"/>
                <a:cs typeface="Trebuchet MS"/>
              </a:rPr>
              <a:t> гидрокодон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2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200" spc="-90">
                <a:solidFill>
                  <a:srgbClr val="231F20"/>
                </a:solidFill>
                <a:latin typeface="Trebuchet MS"/>
                <a:cs typeface="Trebuchet MS"/>
              </a:rPr>
              <a:t>трамадол.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0918" y="9467412"/>
            <a:ext cx="6184265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solidFill>
                  <a:srgbClr val="231F20"/>
                </a:solidFill>
                <a:latin typeface="Trebuchet MS"/>
                <a:cs typeface="Trebuchet MS"/>
              </a:rPr>
              <a:t>*Всемирный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65">
                <a:solidFill>
                  <a:srgbClr val="231F20"/>
                </a:solidFill>
                <a:latin typeface="Trebuchet MS"/>
                <a:cs typeface="Trebuchet MS"/>
              </a:rPr>
              <a:t>антидопинговый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кодекс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65">
                <a:solidFill>
                  <a:srgbClr val="231F20"/>
                </a:solidFill>
                <a:latin typeface="Trebuchet MS"/>
                <a:cs typeface="Trebuchet MS"/>
              </a:rPr>
              <a:t>(статья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solidFill>
                  <a:srgbClr val="231F20"/>
                </a:solidFill>
                <a:latin typeface="Trebuchet MS"/>
                <a:cs typeface="Trebuchet MS"/>
              </a:rPr>
              <a:t>4.5)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>
                <a:solidFill>
                  <a:srgbClr val="231F20"/>
                </a:solidFill>
                <a:latin typeface="Trebuchet MS"/>
                <a:cs typeface="Trebuchet MS"/>
              </a:rPr>
              <a:t>гласит:</a:t>
            </a:r>
            <a:r>
              <a:rPr dirty="0" sz="11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«ВАДА,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после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5" i="1">
                <a:solidFill>
                  <a:srgbClr val="231F20"/>
                </a:solidFill>
                <a:latin typeface="Trebuchet MS"/>
                <a:cs typeface="Trebuchet MS"/>
              </a:rPr>
              <a:t>консультаций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с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Подписавшимися 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5" i="1">
                <a:solidFill>
                  <a:srgbClr val="231F20"/>
                </a:solidFill>
                <a:latin typeface="Trebuchet MS"/>
                <a:cs typeface="Trebuchet MS"/>
              </a:rPr>
              <a:t>сторонами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5" i="1">
                <a:solidFill>
                  <a:srgbClr val="231F20"/>
                </a:solidFill>
                <a:latin typeface="Trebuchet MS"/>
                <a:cs typeface="Trebuchet MS"/>
              </a:rPr>
              <a:t>Правительствами,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0" i="1">
                <a:solidFill>
                  <a:srgbClr val="231F20"/>
                </a:solidFill>
                <a:latin typeface="Trebuchet MS"/>
                <a:cs typeface="Trebuchet MS"/>
              </a:rPr>
              <a:t>разрабатывает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5" i="1">
                <a:solidFill>
                  <a:srgbClr val="231F20"/>
                </a:solidFill>
                <a:latin typeface="Trebuchet MS"/>
                <a:cs typeface="Trebuchet MS"/>
              </a:rPr>
              <a:t>программу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0" i="1">
                <a:solidFill>
                  <a:srgbClr val="231F20"/>
                </a:solidFill>
                <a:latin typeface="Trebuchet MS"/>
                <a:cs typeface="Trebuchet MS"/>
              </a:rPr>
              <a:t>мониторинга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5" i="1">
                <a:solidFill>
                  <a:srgbClr val="231F20"/>
                </a:solidFill>
                <a:latin typeface="Trebuchet MS"/>
                <a:cs typeface="Trebuchet MS"/>
              </a:rPr>
              <a:t>субстанций,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0" i="1">
                <a:solidFill>
                  <a:srgbClr val="231F20"/>
                </a:solidFill>
                <a:latin typeface="Trebuchet MS"/>
                <a:cs typeface="Trebuchet MS"/>
              </a:rPr>
              <a:t>которые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75" i="1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0" i="1">
                <a:solidFill>
                  <a:srgbClr val="231F20"/>
                </a:solidFill>
                <a:latin typeface="Trebuchet MS"/>
                <a:cs typeface="Trebuchet MS"/>
              </a:rPr>
              <a:t>вхо-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0" i="1">
                <a:solidFill>
                  <a:srgbClr val="231F20"/>
                </a:solidFill>
                <a:latin typeface="Trebuchet MS"/>
                <a:cs typeface="Trebuchet MS"/>
              </a:rPr>
              <a:t>дят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Запрещенный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0" i="1">
                <a:solidFill>
                  <a:srgbClr val="231F20"/>
                </a:solidFill>
                <a:latin typeface="Trebuchet MS"/>
                <a:cs typeface="Trebuchet MS"/>
              </a:rPr>
              <a:t>список,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70" i="1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злоупотребление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5" i="1">
                <a:solidFill>
                  <a:srgbClr val="231F20"/>
                </a:solidFill>
                <a:latin typeface="Trebuchet MS"/>
                <a:cs typeface="Trebuchet MS"/>
              </a:rPr>
              <a:t>которыми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ВАДА</a:t>
            </a:r>
            <a:r>
              <a:rPr dirty="0" sz="1100" spc="-6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0" i="1">
                <a:solidFill>
                  <a:srgbClr val="231F20"/>
                </a:solidFill>
                <a:latin typeface="Trebuchet MS"/>
                <a:cs typeface="Trebuchet MS"/>
              </a:rPr>
              <a:t>хотело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5" i="1">
                <a:solidFill>
                  <a:srgbClr val="231F20"/>
                </a:solidFill>
                <a:latin typeface="Trebuchet MS"/>
                <a:cs typeface="Trebuchet MS"/>
              </a:rPr>
              <a:t>бы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100" i="1">
                <a:solidFill>
                  <a:srgbClr val="231F20"/>
                </a:solidFill>
                <a:latin typeface="Trebuchet MS"/>
                <a:cs typeface="Trebuchet MS"/>
              </a:rPr>
              <a:t>отслеживать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95" i="1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1100" spc="-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выявления </a:t>
            </a:r>
            <a:r>
              <a:rPr dirty="0" sz="1100" spc="-31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случаев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 неправильного</a:t>
            </a:r>
            <a:r>
              <a:rPr dirty="0" sz="1100" spc="-7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использования</a:t>
            </a:r>
            <a:r>
              <a:rPr dirty="0" sz="1100" spc="-7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85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100" spc="-8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100" spc="-75" i="1">
                <a:solidFill>
                  <a:srgbClr val="231F20"/>
                </a:solidFill>
                <a:latin typeface="Trebuchet MS"/>
                <a:cs typeface="Trebuchet MS"/>
              </a:rPr>
              <a:t>спорте».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17591" y="1403972"/>
            <a:ext cx="1643380" cy="334645"/>
            <a:chOff x="5217591" y="1403972"/>
            <a:chExt cx="1643380" cy="334645"/>
          </a:xfrm>
        </p:grpSpPr>
        <p:sp>
          <p:nvSpPr>
            <p:cNvPr id="13" name="object 13"/>
            <p:cNvSpPr/>
            <p:nvPr/>
          </p:nvSpPr>
          <p:spPr>
            <a:xfrm>
              <a:off x="5217591" y="1403972"/>
              <a:ext cx="1274445" cy="334645"/>
            </a:xfrm>
            <a:custGeom>
              <a:avLst/>
              <a:gdLst/>
              <a:ahLst/>
              <a:cxnLst/>
              <a:rect l="l" t="t" r="r" b="b"/>
              <a:pathLst>
                <a:path w="1274445" h="334644">
                  <a:moveTo>
                    <a:pt x="906259" y="5537"/>
                  </a:moveTo>
                  <a:lnTo>
                    <a:pt x="849503" y="5537"/>
                  </a:lnTo>
                  <a:lnTo>
                    <a:pt x="746239" y="329069"/>
                  </a:lnTo>
                  <a:lnTo>
                    <a:pt x="803186" y="329069"/>
                  </a:lnTo>
                  <a:lnTo>
                    <a:pt x="825042" y="255549"/>
                  </a:lnTo>
                  <a:lnTo>
                    <a:pt x="988275" y="255549"/>
                  </a:lnTo>
                  <a:lnTo>
                    <a:pt x="970397" y="201053"/>
                  </a:lnTo>
                  <a:lnTo>
                    <a:pt x="841387" y="201053"/>
                  </a:lnTo>
                  <a:lnTo>
                    <a:pt x="877328" y="81013"/>
                  </a:lnTo>
                  <a:lnTo>
                    <a:pt x="931019" y="81013"/>
                  </a:lnTo>
                  <a:lnTo>
                    <a:pt x="906259" y="5537"/>
                  </a:lnTo>
                  <a:close/>
                </a:path>
                <a:path w="1274445" h="334644">
                  <a:moveTo>
                    <a:pt x="988275" y="255549"/>
                  </a:moveTo>
                  <a:lnTo>
                    <a:pt x="930935" y="255549"/>
                  </a:lnTo>
                  <a:lnTo>
                    <a:pt x="954151" y="329069"/>
                  </a:lnTo>
                  <a:lnTo>
                    <a:pt x="1012393" y="329069"/>
                  </a:lnTo>
                  <a:lnTo>
                    <a:pt x="988275" y="255549"/>
                  </a:lnTo>
                  <a:close/>
                </a:path>
                <a:path w="1274445" h="334644">
                  <a:moveTo>
                    <a:pt x="931019" y="81013"/>
                  </a:moveTo>
                  <a:lnTo>
                    <a:pt x="877328" y="81013"/>
                  </a:lnTo>
                  <a:lnTo>
                    <a:pt x="913777" y="201053"/>
                  </a:lnTo>
                  <a:lnTo>
                    <a:pt x="970397" y="201053"/>
                  </a:lnTo>
                  <a:lnTo>
                    <a:pt x="931019" y="81013"/>
                  </a:lnTo>
                  <a:close/>
                </a:path>
                <a:path w="1274445" h="334644">
                  <a:moveTo>
                    <a:pt x="86093" y="5537"/>
                  </a:moveTo>
                  <a:lnTo>
                    <a:pt x="0" y="5537"/>
                  </a:lnTo>
                  <a:lnTo>
                    <a:pt x="0" y="329069"/>
                  </a:lnTo>
                  <a:lnTo>
                    <a:pt x="53428" y="329069"/>
                  </a:lnTo>
                  <a:lnTo>
                    <a:pt x="53428" y="207022"/>
                  </a:lnTo>
                  <a:lnTo>
                    <a:pt x="88506" y="207022"/>
                  </a:lnTo>
                  <a:lnTo>
                    <a:pt x="129916" y="204608"/>
                  </a:lnTo>
                  <a:lnTo>
                    <a:pt x="166429" y="191709"/>
                  </a:lnTo>
                  <a:lnTo>
                    <a:pt x="195609" y="152031"/>
                  </a:lnTo>
                  <a:lnTo>
                    <a:pt x="53428" y="152031"/>
                  </a:lnTo>
                  <a:lnTo>
                    <a:pt x="53428" y="60274"/>
                  </a:lnTo>
                  <a:lnTo>
                    <a:pt x="196286" y="60274"/>
                  </a:lnTo>
                  <a:lnTo>
                    <a:pt x="194675" y="55269"/>
                  </a:lnTo>
                  <a:lnTo>
                    <a:pt x="170532" y="21923"/>
                  </a:lnTo>
                  <a:lnTo>
                    <a:pt x="125877" y="6710"/>
                  </a:lnTo>
                  <a:lnTo>
                    <a:pt x="108069" y="5831"/>
                  </a:lnTo>
                  <a:lnTo>
                    <a:pt x="86093" y="5537"/>
                  </a:lnTo>
                  <a:close/>
                </a:path>
                <a:path w="1274445" h="334644">
                  <a:moveTo>
                    <a:pt x="196286" y="60274"/>
                  </a:moveTo>
                  <a:lnTo>
                    <a:pt x="79463" y="60274"/>
                  </a:lnTo>
                  <a:lnTo>
                    <a:pt x="94789" y="60503"/>
                  </a:lnTo>
                  <a:lnTo>
                    <a:pt x="107221" y="61193"/>
                  </a:lnTo>
                  <a:lnTo>
                    <a:pt x="143919" y="84633"/>
                  </a:lnTo>
                  <a:lnTo>
                    <a:pt x="147878" y="105943"/>
                  </a:lnTo>
                  <a:lnTo>
                    <a:pt x="147453" y="113573"/>
                  </a:lnTo>
                  <a:lnTo>
                    <a:pt x="123545" y="147878"/>
                  </a:lnTo>
                  <a:lnTo>
                    <a:pt x="83007" y="152031"/>
                  </a:lnTo>
                  <a:lnTo>
                    <a:pt x="195609" y="152031"/>
                  </a:lnTo>
                  <a:lnTo>
                    <a:pt x="195848" y="151511"/>
                  </a:lnTo>
                  <a:lnTo>
                    <a:pt x="199988" y="137523"/>
                  </a:lnTo>
                  <a:lnTo>
                    <a:pt x="202473" y="122118"/>
                  </a:lnTo>
                  <a:lnTo>
                    <a:pt x="203301" y="105283"/>
                  </a:lnTo>
                  <a:lnTo>
                    <a:pt x="202345" y="86838"/>
                  </a:lnTo>
                  <a:lnTo>
                    <a:pt x="199472" y="70170"/>
                  </a:lnTo>
                  <a:lnTo>
                    <a:pt x="196286" y="60274"/>
                  </a:lnTo>
                  <a:close/>
                </a:path>
                <a:path w="1274445" h="334644">
                  <a:moveTo>
                    <a:pt x="268833" y="280695"/>
                  </a:moveTo>
                  <a:lnTo>
                    <a:pt x="268833" y="329069"/>
                  </a:lnTo>
                  <a:lnTo>
                    <a:pt x="277258" y="330812"/>
                  </a:lnTo>
                  <a:lnTo>
                    <a:pt x="286243" y="332058"/>
                  </a:lnTo>
                  <a:lnTo>
                    <a:pt x="295788" y="332807"/>
                  </a:lnTo>
                  <a:lnTo>
                    <a:pt x="305892" y="333057"/>
                  </a:lnTo>
                  <a:lnTo>
                    <a:pt x="316320" y="331916"/>
                  </a:lnTo>
                  <a:lnTo>
                    <a:pt x="350764" y="303890"/>
                  </a:lnTo>
                  <a:lnTo>
                    <a:pt x="362434" y="281635"/>
                  </a:lnTo>
                  <a:lnTo>
                    <a:pt x="284365" y="281635"/>
                  </a:lnTo>
                  <a:lnTo>
                    <a:pt x="277660" y="281292"/>
                  </a:lnTo>
                  <a:lnTo>
                    <a:pt x="268833" y="280695"/>
                  </a:lnTo>
                  <a:close/>
                </a:path>
                <a:path w="1274445" h="334644">
                  <a:moveTo>
                    <a:pt x="294005" y="5537"/>
                  </a:moveTo>
                  <a:lnTo>
                    <a:pt x="233934" y="5537"/>
                  </a:lnTo>
                  <a:lnTo>
                    <a:pt x="331533" y="237705"/>
                  </a:lnTo>
                  <a:lnTo>
                    <a:pt x="327769" y="250266"/>
                  </a:lnTo>
                  <a:lnTo>
                    <a:pt x="297892" y="281125"/>
                  </a:lnTo>
                  <a:lnTo>
                    <a:pt x="288937" y="281635"/>
                  </a:lnTo>
                  <a:lnTo>
                    <a:pt x="362434" y="281635"/>
                  </a:lnTo>
                  <a:lnTo>
                    <a:pt x="366780" y="272213"/>
                  </a:lnTo>
                  <a:lnTo>
                    <a:pt x="374967" y="251396"/>
                  </a:lnTo>
                  <a:lnTo>
                    <a:pt x="403313" y="173482"/>
                  </a:lnTo>
                  <a:lnTo>
                    <a:pt x="355536" y="173482"/>
                  </a:lnTo>
                  <a:lnTo>
                    <a:pt x="294005" y="5537"/>
                  </a:lnTo>
                  <a:close/>
                </a:path>
                <a:path w="1274445" h="334644">
                  <a:moveTo>
                    <a:pt x="464413" y="5537"/>
                  </a:moveTo>
                  <a:lnTo>
                    <a:pt x="408965" y="5537"/>
                  </a:lnTo>
                  <a:lnTo>
                    <a:pt x="355536" y="173482"/>
                  </a:lnTo>
                  <a:lnTo>
                    <a:pt x="403313" y="173482"/>
                  </a:lnTo>
                  <a:lnTo>
                    <a:pt x="464413" y="5537"/>
                  </a:lnTo>
                  <a:close/>
                </a:path>
                <a:path w="1274445" h="334644">
                  <a:moveTo>
                    <a:pt x="612406" y="0"/>
                  </a:moveTo>
                  <a:lnTo>
                    <a:pt x="563227" y="10169"/>
                  </a:lnTo>
                  <a:lnTo>
                    <a:pt x="525259" y="40627"/>
                  </a:lnTo>
                  <a:lnTo>
                    <a:pt x="497217" y="96405"/>
                  </a:lnTo>
                  <a:lnTo>
                    <a:pt x="487883" y="170205"/>
                  </a:lnTo>
                  <a:lnTo>
                    <a:pt x="490201" y="207345"/>
                  </a:lnTo>
                  <a:lnTo>
                    <a:pt x="508778" y="269585"/>
                  </a:lnTo>
                  <a:lnTo>
                    <a:pt x="542365" y="312101"/>
                  </a:lnTo>
                  <a:lnTo>
                    <a:pt x="584381" y="332059"/>
                  </a:lnTo>
                  <a:lnTo>
                    <a:pt x="609092" y="334556"/>
                  </a:lnTo>
                  <a:lnTo>
                    <a:pt x="628920" y="332992"/>
                  </a:lnTo>
                  <a:lnTo>
                    <a:pt x="678649" y="309575"/>
                  </a:lnTo>
                  <a:lnTo>
                    <a:pt x="701878" y="278726"/>
                  </a:lnTo>
                  <a:lnTo>
                    <a:pt x="608203" y="278726"/>
                  </a:lnTo>
                  <a:lnTo>
                    <a:pt x="594417" y="277115"/>
                  </a:lnTo>
                  <a:lnTo>
                    <a:pt x="561203" y="252876"/>
                  </a:lnTo>
                  <a:lnTo>
                    <a:pt x="544255" y="194316"/>
                  </a:lnTo>
                  <a:lnTo>
                    <a:pt x="543128" y="165963"/>
                  </a:lnTo>
                  <a:lnTo>
                    <a:pt x="544285" y="138570"/>
                  </a:lnTo>
                  <a:lnTo>
                    <a:pt x="553554" y="96319"/>
                  </a:lnTo>
                  <a:lnTo>
                    <a:pt x="582883" y="62245"/>
                  </a:lnTo>
                  <a:lnTo>
                    <a:pt x="609536" y="55841"/>
                  </a:lnTo>
                  <a:lnTo>
                    <a:pt x="704633" y="55841"/>
                  </a:lnTo>
                  <a:lnTo>
                    <a:pt x="696961" y="42615"/>
                  </a:lnTo>
                  <a:lnTo>
                    <a:pt x="686993" y="30480"/>
                  </a:lnTo>
                  <a:lnTo>
                    <a:pt x="671065" y="17161"/>
                  </a:lnTo>
                  <a:lnTo>
                    <a:pt x="653324" y="7634"/>
                  </a:lnTo>
                  <a:lnTo>
                    <a:pt x="633771" y="1910"/>
                  </a:lnTo>
                  <a:lnTo>
                    <a:pt x="612406" y="0"/>
                  </a:lnTo>
                  <a:close/>
                </a:path>
                <a:path w="1274445" h="334644">
                  <a:moveTo>
                    <a:pt x="667131" y="210108"/>
                  </a:moveTo>
                  <a:lnTo>
                    <a:pt x="651997" y="252895"/>
                  </a:lnTo>
                  <a:lnTo>
                    <a:pt x="618458" y="277699"/>
                  </a:lnTo>
                  <a:lnTo>
                    <a:pt x="608203" y="278726"/>
                  </a:lnTo>
                  <a:lnTo>
                    <a:pt x="701878" y="278726"/>
                  </a:lnTo>
                  <a:lnTo>
                    <a:pt x="702854" y="277115"/>
                  </a:lnTo>
                  <a:lnTo>
                    <a:pt x="711907" y="255505"/>
                  </a:lnTo>
                  <a:lnTo>
                    <a:pt x="718997" y="230162"/>
                  </a:lnTo>
                  <a:lnTo>
                    <a:pt x="667131" y="210108"/>
                  </a:lnTo>
                  <a:close/>
                </a:path>
                <a:path w="1274445" h="334644">
                  <a:moveTo>
                    <a:pt x="704633" y="55841"/>
                  </a:moveTo>
                  <a:lnTo>
                    <a:pt x="609536" y="55841"/>
                  </a:lnTo>
                  <a:lnTo>
                    <a:pt x="619439" y="56718"/>
                  </a:lnTo>
                  <a:lnTo>
                    <a:pt x="628686" y="59345"/>
                  </a:lnTo>
                  <a:lnTo>
                    <a:pt x="657796" y="86925"/>
                  </a:lnTo>
                  <a:lnTo>
                    <a:pt x="665365" y="110172"/>
                  </a:lnTo>
                  <a:lnTo>
                    <a:pt x="718312" y="94691"/>
                  </a:lnTo>
                  <a:lnTo>
                    <a:pt x="712638" y="74719"/>
                  </a:lnTo>
                  <a:lnTo>
                    <a:pt x="705515" y="57361"/>
                  </a:lnTo>
                  <a:lnTo>
                    <a:pt x="704633" y="55841"/>
                  </a:lnTo>
                  <a:close/>
                </a:path>
                <a:path w="1274445" h="334644">
                  <a:moveTo>
                    <a:pt x="1149286" y="5537"/>
                  </a:moveTo>
                  <a:lnTo>
                    <a:pt x="1051572" y="5537"/>
                  </a:lnTo>
                  <a:lnTo>
                    <a:pt x="1051572" y="329069"/>
                  </a:lnTo>
                  <a:lnTo>
                    <a:pt x="1152144" y="329069"/>
                  </a:lnTo>
                  <a:lnTo>
                    <a:pt x="1167654" y="328491"/>
                  </a:lnTo>
                  <a:lnTo>
                    <a:pt x="1205255" y="319849"/>
                  </a:lnTo>
                  <a:lnTo>
                    <a:pt x="1240434" y="292684"/>
                  </a:lnTo>
                  <a:lnTo>
                    <a:pt x="1251970" y="274535"/>
                  </a:lnTo>
                  <a:lnTo>
                    <a:pt x="1104912" y="274535"/>
                  </a:lnTo>
                  <a:lnTo>
                    <a:pt x="1104912" y="60274"/>
                  </a:lnTo>
                  <a:lnTo>
                    <a:pt x="1251952" y="60274"/>
                  </a:lnTo>
                  <a:lnTo>
                    <a:pt x="1247506" y="52275"/>
                  </a:lnTo>
                  <a:lnTo>
                    <a:pt x="1214504" y="18652"/>
                  </a:lnTo>
                  <a:lnTo>
                    <a:pt x="1166675" y="6057"/>
                  </a:lnTo>
                  <a:lnTo>
                    <a:pt x="1149286" y="5537"/>
                  </a:lnTo>
                  <a:close/>
                </a:path>
                <a:path w="1274445" h="334644">
                  <a:moveTo>
                    <a:pt x="1251952" y="60274"/>
                  </a:moveTo>
                  <a:lnTo>
                    <a:pt x="1129245" y="60274"/>
                  </a:lnTo>
                  <a:lnTo>
                    <a:pt x="1144031" y="60445"/>
                  </a:lnTo>
                  <a:lnTo>
                    <a:pt x="1156196" y="60971"/>
                  </a:lnTo>
                  <a:lnTo>
                    <a:pt x="1192639" y="73351"/>
                  </a:lnTo>
                  <a:lnTo>
                    <a:pt x="1213612" y="111429"/>
                  </a:lnTo>
                  <a:lnTo>
                    <a:pt x="1218255" y="151145"/>
                  </a:lnTo>
                  <a:lnTo>
                    <a:pt x="1218565" y="168160"/>
                  </a:lnTo>
                  <a:lnTo>
                    <a:pt x="1218275" y="184663"/>
                  </a:lnTo>
                  <a:lnTo>
                    <a:pt x="1213777" y="223977"/>
                  </a:lnTo>
                  <a:lnTo>
                    <a:pt x="1196606" y="261556"/>
                  </a:lnTo>
                  <a:lnTo>
                    <a:pt x="1157143" y="274237"/>
                  </a:lnTo>
                  <a:lnTo>
                    <a:pt x="1145146" y="274535"/>
                  </a:lnTo>
                  <a:lnTo>
                    <a:pt x="1251970" y="274535"/>
                  </a:lnTo>
                  <a:lnTo>
                    <a:pt x="1268700" y="227374"/>
                  </a:lnTo>
                  <a:lnTo>
                    <a:pt x="1274025" y="170599"/>
                  </a:lnTo>
                  <a:lnTo>
                    <a:pt x="1273462" y="148264"/>
                  </a:lnTo>
                  <a:lnTo>
                    <a:pt x="1268941" y="109320"/>
                  </a:lnTo>
                  <a:lnTo>
                    <a:pt x="1254177" y="64276"/>
                  </a:lnTo>
                  <a:lnTo>
                    <a:pt x="1251952" y="6027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507873" y="1409509"/>
              <a:ext cx="353060" cy="323850"/>
            </a:xfrm>
            <a:custGeom>
              <a:avLst/>
              <a:gdLst/>
              <a:ahLst/>
              <a:cxnLst/>
              <a:rect l="l" t="t" r="r" b="b"/>
              <a:pathLst>
                <a:path w="353059" h="323850">
                  <a:moveTo>
                    <a:pt x="159994" y="0"/>
                  </a:moveTo>
                  <a:lnTo>
                    <a:pt x="103314" y="0"/>
                  </a:lnTo>
                  <a:lnTo>
                    <a:pt x="0" y="323532"/>
                  </a:lnTo>
                  <a:lnTo>
                    <a:pt x="56959" y="323532"/>
                  </a:lnTo>
                  <a:lnTo>
                    <a:pt x="78778" y="250012"/>
                  </a:lnTo>
                  <a:lnTo>
                    <a:pt x="352920" y="250012"/>
                  </a:lnTo>
                  <a:lnTo>
                    <a:pt x="352920" y="195516"/>
                  </a:lnTo>
                  <a:lnTo>
                    <a:pt x="95161" y="195516"/>
                  </a:lnTo>
                  <a:lnTo>
                    <a:pt x="131089" y="75476"/>
                  </a:lnTo>
                  <a:lnTo>
                    <a:pt x="184781" y="75476"/>
                  </a:lnTo>
                  <a:lnTo>
                    <a:pt x="159994" y="0"/>
                  </a:lnTo>
                  <a:close/>
                </a:path>
                <a:path w="353059" h="323850">
                  <a:moveTo>
                    <a:pt x="242023" y="250012"/>
                  </a:moveTo>
                  <a:lnTo>
                    <a:pt x="184734" y="250012"/>
                  </a:lnTo>
                  <a:lnTo>
                    <a:pt x="207949" y="323532"/>
                  </a:lnTo>
                  <a:lnTo>
                    <a:pt x="266166" y="323532"/>
                  </a:lnTo>
                  <a:lnTo>
                    <a:pt x="242023" y="250012"/>
                  </a:lnTo>
                  <a:close/>
                </a:path>
                <a:path w="353059" h="323850">
                  <a:moveTo>
                    <a:pt x="184781" y="75476"/>
                  </a:moveTo>
                  <a:lnTo>
                    <a:pt x="131089" y="75476"/>
                  </a:lnTo>
                  <a:lnTo>
                    <a:pt x="167538" y="195516"/>
                  </a:lnTo>
                  <a:lnTo>
                    <a:pt x="224155" y="195516"/>
                  </a:lnTo>
                  <a:lnTo>
                    <a:pt x="210578" y="154063"/>
                  </a:lnTo>
                  <a:lnTo>
                    <a:pt x="352920" y="154063"/>
                  </a:lnTo>
                  <a:lnTo>
                    <a:pt x="352920" y="99618"/>
                  </a:lnTo>
                  <a:lnTo>
                    <a:pt x="192709" y="99618"/>
                  </a:lnTo>
                  <a:lnTo>
                    <a:pt x="184781" y="75476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5625325" y="753884"/>
            <a:ext cx="1156335" cy="315595"/>
          </a:xfrm>
          <a:custGeom>
            <a:avLst/>
            <a:gdLst/>
            <a:ahLst/>
            <a:cxnLst/>
            <a:rect l="l" t="t" r="r" b="b"/>
            <a:pathLst>
              <a:path w="1156334" h="315594">
                <a:moveTo>
                  <a:pt x="390410" y="64452"/>
                </a:moveTo>
                <a:lnTo>
                  <a:pt x="329387" y="64452"/>
                </a:lnTo>
                <a:lnTo>
                  <a:pt x="281978" y="235534"/>
                </a:lnTo>
                <a:lnTo>
                  <a:pt x="234988" y="64452"/>
                </a:lnTo>
                <a:lnTo>
                  <a:pt x="157073" y="64452"/>
                </a:lnTo>
                <a:lnTo>
                  <a:pt x="110083" y="235534"/>
                </a:lnTo>
                <a:lnTo>
                  <a:pt x="62687" y="64452"/>
                </a:lnTo>
                <a:lnTo>
                  <a:pt x="0" y="64452"/>
                </a:lnTo>
                <a:lnTo>
                  <a:pt x="0" y="71678"/>
                </a:lnTo>
                <a:lnTo>
                  <a:pt x="67627" y="309740"/>
                </a:lnTo>
                <a:lnTo>
                  <a:pt x="150482" y="309740"/>
                </a:lnTo>
                <a:lnTo>
                  <a:pt x="195414" y="147307"/>
                </a:lnTo>
                <a:lnTo>
                  <a:pt x="240347" y="309740"/>
                </a:lnTo>
                <a:lnTo>
                  <a:pt x="322808" y="309740"/>
                </a:lnTo>
                <a:lnTo>
                  <a:pt x="390410" y="71678"/>
                </a:lnTo>
                <a:lnTo>
                  <a:pt x="390410" y="64452"/>
                </a:lnTo>
                <a:close/>
              </a:path>
              <a:path w="1156334" h="315594">
                <a:moveTo>
                  <a:pt x="620572" y="162560"/>
                </a:moveTo>
                <a:lnTo>
                  <a:pt x="613016" y="118745"/>
                </a:lnTo>
                <a:lnTo>
                  <a:pt x="609752" y="113919"/>
                </a:lnTo>
                <a:lnTo>
                  <a:pt x="591045" y="86258"/>
                </a:lnTo>
                <a:lnTo>
                  <a:pt x="555701" y="66052"/>
                </a:lnTo>
                <a:lnTo>
                  <a:pt x="552970" y="65659"/>
                </a:lnTo>
                <a:lnTo>
                  <a:pt x="552970" y="205854"/>
                </a:lnTo>
                <a:lnTo>
                  <a:pt x="546011" y="227253"/>
                </a:lnTo>
                <a:lnTo>
                  <a:pt x="531114" y="244970"/>
                </a:lnTo>
                <a:lnTo>
                  <a:pt x="510641" y="257048"/>
                </a:lnTo>
                <a:lnTo>
                  <a:pt x="487006" y="261505"/>
                </a:lnTo>
                <a:lnTo>
                  <a:pt x="473341" y="260057"/>
                </a:lnTo>
                <a:lnTo>
                  <a:pt x="463397" y="255790"/>
                </a:lnTo>
                <a:lnTo>
                  <a:pt x="457327" y="248805"/>
                </a:lnTo>
                <a:lnTo>
                  <a:pt x="455269" y="239217"/>
                </a:lnTo>
                <a:lnTo>
                  <a:pt x="457454" y="229146"/>
                </a:lnTo>
                <a:lnTo>
                  <a:pt x="463816" y="221259"/>
                </a:lnTo>
                <a:lnTo>
                  <a:pt x="474040" y="215760"/>
                </a:lnTo>
                <a:lnTo>
                  <a:pt x="487832" y="212852"/>
                </a:lnTo>
                <a:lnTo>
                  <a:pt x="552970" y="205854"/>
                </a:lnTo>
                <a:lnTo>
                  <a:pt x="552970" y="65659"/>
                </a:lnTo>
                <a:lnTo>
                  <a:pt x="508038" y="59093"/>
                </a:lnTo>
                <a:lnTo>
                  <a:pt x="464350" y="64871"/>
                </a:lnTo>
                <a:lnTo>
                  <a:pt x="430631" y="81508"/>
                </a:lnTo>
                <a:lnTo>
                  <a:pt x="408203" y="107962"/>
                </a:lnTo>
                <a:lnTo>
                  <a:pt x="398373" y="143192"/>
                </a:lnTo>
                <a:lnTo>
                  <a:pt x="465582" y="143192"/>
                </a:lnTo>
                <a:lnTo>
                  <a:pt x="470458" y="130797"/>
                </a:lnTo>
                <a:lnTo>
                  <a:pt x="479336" y="121602"/>
                </a:lnTo>
                <a:lnTo>
                  <a:pt x="491832" y="115887"/>
                </a:lnTo>
                <a:lnTo>
                  <a:pt x="507619" y="113919"/>
                </a:lnTo>
                <a:lnTo>
                  <a:pt x="525246" y="116408"/>
                </a:lnTo>
                <a:lnTo>
                  <a:pt x="538581" y="123875"/>
                </a:lnTo>
                <a:lnTo>
                  <a:pt x="547674" y="136359"/>
                </a:lnTo>
                <a:lnTo>
                  <a:pt x="552564" y="153911"/>
                </a:lnTo>
                <a:lnTo>
                  <a:pt x="478764" y="161328"/>
                </a:lnTo>
                <a:lnTo>
                  <a:pt x="439458" y="169811"/>
                </a:lnTo>
                <a:lnTo>
                  <a:pt x="410489" y="186156"/>
                </a:lnTo>
                <a:lnTo>
                  <a:pt x="392569" y="209791"/>
                </a:lnTo>
                <a:lnTo>
                  <a:pt x="386435" y="240055"/>
                </a:lnTo>
                <a:lnTo>
                  <a:pt x="392303" y="271614"/>
                </a:lnTo>
                <a:lnTo>
                  <a:pt x="409359" y="295211"/>
                </a:lnTo>
                <a:lnTo>
                  <a:pt x="436676" y="309981"/>
                </a:lnTo>
                <a:lnTo>
                  <a:pt x="473392" y="315087"/>
                </a:lnTo>
                <a:lnTo>
                  <a:pt x="500913" y="312013"/>
                </a:lnTo>
                <a:lnTo>
                  <a:pt x="524103" y="303136"/>
                </a:lnTo>
                <a:lnTo>
                  <a:pt x="542048" y="289001"/>
                </a:lnTo>
                <a:lnTo>
                  <a:pt x="553808" y="270154"/>
                </a:lnTo>
                <a:lnTo>
                  <a:pt x="553808" y="309727"/>
                </a:lnTo>
                <a:lnTo>
                  <a:pt x="620572" y="309727"/>
                </a:lnTo>
                <a:lnTo>
                  <a:pt x="620572" y="270154"/>
                </a:lnTo>
                <a:lnTo>
                  <a:pt x="620572" y="261505"/>
                </a:lnTo>
                <a:lnTo>
                  <a:pt x="620572" y="205854"/>
                </a:lnTo>
                <a:lnTo>
                  <a:pt x="620572" y="162560"/>
                </a:lnTo>
                <a:close/>
              </a:path>
              <a:path w="1156334" h="315594">
                <a:moveTo>
                  <a:pt x="897166" y="0"/>
                </a:moveTo>
                <a:lnTo>
                  <a:pt x="830389" y="0"/>
                </a:lnTo>
                <a:lnTo>
                  <a:pt x="830389" y="186474"/>
                </a:lnTo>
                <a:lnTo>
                  <a:pt x="826058" y="215734"/>
                </a:lnTo>
                <a:lnTo>
                  <a:pt x="813993" y="238671"/>
                </a:lnTo>
                <a:lnTo>
                  <a:pt x="795604" y="253657"/>
                </a:lnTo>
                <a:lnTo>
                  <a:pt x="772274" y="259016"/>
                </a:lnTo>
                <a:lnTo>
                  <a:pt x="749414" y="253784"/>
                </a:lnTo>
                <a:lnTo>
                  <a:pt x="731697" y="239026"/>
                </a:lnTo>
                <a:lnTo>
                  <a:pt x="720255" y="216242"/>
                </a:lnTo>
                <a:lnTo>
                  <a:pt x="716191" y="186880"/>
                </a:lnTo>
                <a:lnTo>
                  <a:pt x="720255" y="157594"/>
                </a:lnTo>
                <a:lnTo>
                  <a:pt x="731748" y="134937"/>
                </a:lnTo>
                <a:lnTo>
                  <a:pt x="749579" y="120332"/>
                </a:lnTo>
                <a:lnTo>
                  <a:pt x="772680" y="115150"/>
                </a:lnTo>
                <a:lnTo>
                  <a:pt x="795947" y="120383"/>
                </a:lnTo>
                <a:lnTo>
                  <a:pt x="814197" y="135051"/>
                </a:lnTo>
                <a:lnTo>
                  <a:pt x="826122" y="157594"/>
                </a:lnTo>
                <a:lnTo>
                  <a:pt x="830389" y="186474"/>
                </a:lnTo>
                <a:lnTo>
                  <a:pt x="830389" y="0"/>
                </a:lnTo>
                <a:lnTo>
                  <a:pt x="829564" y="0"/>
                </a:lnTo>
                <a:lnTo>
                  <a:pt x="829564" y="93726"/>
                </a:lnTo>
                <a:lnTo>
                  <a:pt x="816051" y="79273"/>
                </a:lnTo>
                <a:lnTo>
                  <a:pt x="798487" y="68364"/>
                </a:lnTo>
                <a:lnTo>
                  <a:pt x="777900" y="61480"/>
                </a:lnTo>
                <a:lnTo>
                  <a:pt x="755357" y="59080"/>
                </a:lnTo>
                <a:lnTo>
                  <a:pt x="711669" y="68681"/>
                </a:lnTo>
                <a:lnTo>
                  <a:pt x="677075" y="95313"/>
                </a:lnTo>
                <a:lnTo>
                  <a:pt x="654304" y="135788"/>
                </a:lnTo>
                <a:lnTo>
                  <a:pt x="646112" y="186880"/>
                </a:lnTo>
                <a:lnTo>
                  <a:pt x="654227" y="238048"/>
                </a:lnTo>
                <a:lnTo>
                  <a:pt x="676770" y="278663"/>
                </a:lnTo>
                <a:lnTo>
                  <a:pt x="710984" y="305435"/>
                </a:lnTo>
                <a:lnTo>
                  <a:pt x="754126" y="315087"/>
                </a:lnTo>
                <a:lnTo>
                  <a:pt x="777341" y="312496"/>
                </a:lnTo>
                <a:lnTo>
                  <a:pt x="798601" y="305092"/>
                </a:lnTo>
                <a:lnTo>
                  <a:pt x="816673" y="293522"/>
                </a:lnTo>
                <a:lnTo>
                  <a:pt x="830389" y="278384"/>
                </a:lnTo>
                <a:lnTo>
                  <a:pt x="830389" y="309727"/>
                </a:lnTo>
                <a:lnTo>
                  <a:pt x="897166" y="309727"/>
                </a:lnTo>
                <a:lnTo>
                  <a:pt x="897166" y="278384"/>
                </a:lnTo>
                <a:lnTo>
                  <a:pt x="897166" y="259016"/>
                </a:lnTo>
                <a:lnTo>
                  <a:pt x="897166" y="115150"/>
                </a:lnTo>
                <a:lnTo>
                  <a:pt x="897166" y="93726"/>
                </a:lnTo>
                <a:lnTo>
                  <a:pt x="897166" y="0"/>
                </a:lnTo>
                <a:close/>
              </a:path>
              <a:path w="1156334" h="315594">
                <a:moveTo>
                  <a:pt x="1155954" y="162560"/>
                </a:moveTo>
                <a:lnTo>
                  <a:pt x="1148384" y="118745"/>
                </a:lnTo>
                <a:lnTo>
                  <a:pt x="1126413" y="86258"/>
                </a:lnTo>
                <a:lnTo>
                  <a:pt x="1091069" y="66052"/>
                </a:lnTo>
                <a:lnTo>
                  <a:pt x="1088351" y="65659"/>
                </a:lnTo>
                <a:lnTo>
                  <a:pt x="1088351" y="205854"/>
                </a:lnTo>
                <a:lnTo>
                  <a:pt x="1081392" y="227253"/>
                </a:lnTo>
                <a:lnTo>
                  <a:pt x="1066482" y="244970"/>
                </a:lnTo>
                <a:lnTo>
                  <a:pt x="1046010" y="257048"/>
                </a:lnTo>
                <a:lnTo>
                  <a:pt x="1022375" y="261505"/>
                </a:lnTo>
                <a:lnTo>
                  <a:pt x="1008710" y="260057"/>
                </a:lnTo>
                <a:lnTo>
                  <a:pt x="998778" y="255790"/>
                </a:lnTo>
                <a:lnTo>
                  <a:pt x="992708" y="248805"/>
                </a:lnTo>
                <a:lnTo>
                  <a:pt x="990650" y="239229"/>
                </a:lnTo>
                <a:lnTo>
                  <a:pt x="992835" y="229146"/>
                </a:lnTo>
                <a:lnTo>
                  <a:pt x="999197" y="221259"/>
                </a:lnTo>
                <a:lnTo>
                  <a:pt x="1009421" y="215760"/>
                </a:lnTo>
                <a:lnTo>
                  <a:pt x="1023213" y="212852"/>
                </a:lnTo>
                <a:lnTo>
                  <a:pt x="1088351" y="205854"/>
                </a:lnTo>
                <a:lnTo>
                  <a:pt x="1088351" y="65659"/>
                </a:lnTo>
                <a:lnTo>
                  <a:pt x="1043419" y="59093"/>
                </a:lnTo>
                <a:lnTo>
                  <a:pt x="999718" y="64871"/>
                </a:lnTo>
                <a:lnTo>
                  <a:pt x="966012" y="81508"/>
                </a:lnTo>
                <a:lnTo>
                  <a:pt x="943584" y="107962"/>
                </a:lnTo>
                <a:lnTo>
                  <a:pt x="933754" y="143192"/>
                </a:lnTo>
                <a:lnTo>
                  <a:pt x="1000950" y="143192"/>
                </a:lnTo>
                <a:lnTo>
                  <a:pt x="1005840" y="130797"/>
                </a:lnTo>
                <a:lnTo>
                  <a:pt x="1014704" y="121602"/>
                </a:lnTo>
                <a:lnTo>
                  <a:pt x="1027214" y="115887"/>
                </a:lnTo>
                <a:lnTo>
                  <a:pt x="1043000" y="113919"/>
                </a:lnTo>
                <a:lnTo>
                  <a:pt x="1060615" y="116408"/>
                </a:lnTo>
                <a:lnTo>
                  <a:pt x="1073962" y="123875"/>
                </a:lnTo>
                <a:lnTo>
                  <a:pt x="1083043" y="136359"/>
                </a:lnTo>
                <a:lnTo>
                  <a:pt x="1087932" y="153911"/>
                </a:lnTo>
                <a:lnTo>
                  <a:pt x="1014145" y="161328"/>
                </a:lnTo>
                <a:lnTo>
                  <a:pt x="974839" y="169811"/>
                </a:lnTo>
                <a:lnTo>
                  <a:pt x="945857" y="186156"/>
                </a:lnTo>
                <a:lnTo>
                  <a:pt x="927938" y="209791"/>
                </a:lnTo>
                <a:lnTo>
                  <a:pt x="921804" y="240055"/>
                </a:lnTo>
                <a:lnTo>
                  <a:pt x="927671" y="271614"/>
                </a:lnTo>
                <a:lnTo>
                  <a:pt x="944727" y="295211"/>
                </a:lnTo>
                <a:lnTo>
                  <a:pt x="972045" y="309981"/>
                </a:lnTo>
                <a:lnTo>
                  <a:pt x="1008773" y="315087"/>
                </a:lnTo>
                <a:lnTo>
                  <a:pt x="1036294" y="312013"/>
                </a:lnTo>
                <a:lnTo>
                  <a:pt x="1059484" y="303136"/>
                </a:lnTo>
                <a:lnTo>
                  <a:pt x="1077404" y="289001"/>
                </a:lnTo>
                <a:lnTo>
                  <a:pt x="1089164" y="270154"/>
                </a:lnTo>
                <a:lnTo>
                  <a:pt x="1089164" y="309727"/>
                </a:lnTo>
                <a:lnTo>
                  <a:pt x="1155954" y="309727"/>
                </a:lnTo>
                <a:lnTo>
                  <a:pt x="1155954" y="270154"/>
                </a:lnTo>
                <a:lnTo>
                  <a:pt x="1155954" y="261505"/>
                </a:lnTo>
                <a:lnTo>
                  <a:pt x="1155954" y="205854"/>
                </a:lnTo>
                <a:lnTo>
                  <a:pt x="1155954" y="162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5297106" y="818351"/>
            <a:ext cx="260985" cy="245745"/>
            <a:chOff x="5297106" y="818351"/>
            <a:chExt cx="260985" cy="245745"/>
          </a:xfrm>
        </p:grpSpPr>
        <p:sp>
          <p:nvSpPr>
            <p:cNvPr id="17" name="object 17"/>
            <p:cNvSpPr/>
            <p:nvPr/>
          </p:nvSpPr>
          <p:spPr>
            <a:xfrm>
              <a:off x="5297106" y="818351"/>
              <a:ext cx="260985" cy="245745"/>
            </a:xfrm>
            <a:custGeom>
              <a:avLst/>
              <a:gdLst/>
              <a:ahLst/>
              <a:cxnLst/>
              <a:rect l="l" t="t" r="r" b="b"/>
              <a:pathLst>
                <a:path w="260985" h="245744">
                  <a:moveTo>
                    <a:pt x="260623" y="0"/>
                  </a:moveTo>
                  <a:lnTo>
                    <a:pt x="0" y="0"/>
                  </a:lnTo>
                  <a:lnTo>
                    <a:pt x="0" y="245273"/>
                  </a:lnTo>
                  <a:lnTo>
                    <a:pt x="260623" y="245273"/>
                  </a:lnTo>
                  <a:lnTo>
                    <a:pt x="260623" y="0"/>
                  </a:lnTo>
                  <a:close/>
                </a:path>
              </a:pathLst>
            </a:custGeom>
            <a:solidFill>
              <a:srgbClr val="54BA4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329339" y="865974"/>
              <a:ext cx="192405" cy="151130"/>
            </a:xfrm>
            <a:custGeom>
              <a:avLst/>
              <a:gdLst/>
              <a:ahLst/>
              <a:cxnLst/>
              <a:rect l="l" t="t" r="r" b="b"/>
              <a:pathLst>
                <a:path w="192404" h="151130">
                  <a:moveTo>
                    <a:pt x="187833" y="39700"/>
                  </a:moveTo>
                  <a:lnTo>
                    <a:pt x="22059" y="39700"/>
                  </a:lnTo>
                  <a:lnTo>
                    <a:pt x="17729" y="39700"/>
                  </a:lnTo>
                  <a:lnTo>
                    <a:pt x="17437" y="39700"/>
                  </a:lnTo>
                  <a:lnTo>
                    <a:pt x="17932" y="41694"/>
                  </a:lnTo>
                  <a:lnTo>
                    <a:pt x="20980" y="42684"/>
                  </a:lnTo>
                  <a:lnTo>
                    <a:pt x="22148" y="43040"/>
                  </a:lnTo>
                  <a:lnTo>
                    <a:pt x="20929" y="44450"/>
                  </a:lnTo>
                  <a:lnTo>
                    <a:pt x="23279" y="45046"/>
                  </a:lnTo>
                  <a:lnTo>
                    <a:pt x="23571" y="44919"/>
                  </a:lnTo>
                  <a:lnTo>
                    <a:pt x="23431" y="46304"/>
                  </a:lnTo>
                  <a:lnTo>
                    <a:pt x="23964" y="47713"/>
                  </a:lnTo>
                  <a:lnTo>
                    <a:pt x="25755" y="47904"/>
                  </a:lnTo>
                  <a:lnTo>
                    <a:pt x="32524" y="49110"/>
                  </a:lnTo>
                  <a:lnTo>
                    <a:pt x="41236" y="49479"/>
                  </a:lnTo>
                  <a:lnTo>
                    <a:pt x="49733" y="50825"/>
                  </a:lnTo>
                  <a:lnTo>
                    <a:pt x="58737" y="50025"/>
                  </a:lnTo>
                  <a:lnTo>
                    <a:pt x="61823" y="50228"/>
                  </a:lnTo>
                  <a:lnTo>
                    <a:pt x="64363" y="50838"/>
                  </a:lnTo>
                  <a:lnTo>
                    <a:pt x="64985" y="51257"/>
                  </a:lnTo>
                  <a:lnTo>
                    <a:pt x="66522" y="52184"/>
                  </a:lnTo>
                  <a:lnTo>
                    <a:pt x="81648" y="53936"/>
                  </a:lnTo>
                  <a:lnTo>
                    <a:pt x="90970" y="53936"/>
                  </a:lnTo>
                  <a:lnTo>
                    <a:pt x="97002" y="52158"/>
                  </a:lnTo>
                  <a:lnTo>
                    <a:pt x="101434" y="52933"/>
                  </a:lnTo>
                  <a:lnTo>
                    <a:pt x="112293" y="54330"/>
                  </a:lnTo>
                  <a:lnTo>
                    <a:pt x="134823" y="55194"/>
                  </a:lnTo>
                  <a:lnTo>
                    <a:pt x="152298" y="56502"/>
                  </a:lnTo>
                  <a:lnTo>
                    <a:pt x="165582" y="55753"/>
                  </a:lnTo>
                  <a:lnTo>
                    <a:pt x="174688" y="52158"/>
                  </a:lnTo>
                  <a:lnTo>
                    <a:pt x="178079" y="50825"/>
                  </a:lnTo>
                  <a:lnTo>
                    <a:pt x="178879" y="50025"/>
                  </a:lnTo>
                  <a:lnTo>
                    <a:pt x="183984" y="44919"/>
                  </a:lnTo>
                  <a:lnTo>
                    <a:pt x="187350" y="41567"/>
                  </a:lnTo>
                  <a:lnTo>
                    <a:pt x="187833" y="39700"/>
                  </a:lnTo>
                  <a:close/>
                </a:path>
                <a:path w="192404" h="151130">
                  <a:moveTo>
                    <a:pt x="190982" y="18796"/>
                  </a:moveTo>
                  <a:lnTo>
                    <a:pt x="188887" y="19367"/>
                  </a:lnTo>
                  <a:lnTo>
                    <a:pt x="186486" y="12954"/>
                  </a:lnTo>
                  <a:lnTo>
                    <a:pt x="185940" y="11480"/>
                  </a:lnTo>
                  <a:lnTo>
                    <a:pt x="186804" y="11303"/>
                  </a:lnTo>
                  <a:lnTo>
                    <a:pt x="182892" y="8039"/>
                  </a:lnTo>
                  <a:lnTo>
                    <a:pt x="180530" y="6057"/>
                  </a:lnTo>
                  <a:lnTo>
                    <a:pt x="176047" y="4000"/>
                  </a:lnTo>
                  <a:lnTo>
                    <a:pt x="171221" y="1778"/>
                  </a:lnTo>
                  <a:lnTo>
                    <a:pt x="159689" y="101"/>
                  </a:lnTo>
                  <a:lnTo>
                    <a:pt x="149161" y="0"/>
                  </a:lnTo>
                  <a:lnTo>
                    <a:pt x="142900" y="482"/>
                  </a:lnTo>
                  <a:lnTo>
                    <a:pt x="139382" y="965"/>
                  </a:lnTo>
                  <a:lnTo>
                    <a:pt x="130238" y="2616"/>
                  </a:lnTo>
                  <a:lnTo>
                    <a:pt x="126809" y="2844"/>
                  </a:lnTo>
                  <a:lnTo>
                    <a:pt x="108419" y="3632"/>
                  </a:lnTo>
                  <a:lnTo>
                    <a:pt x="89065" y="3949"/>
                  </a:lnTo>
                  <a:lnTo>
                    <a:pt x="72402" y="4000"/>
                  </a:lnTo>
                  <a:lnTo>
                    <a:pt x="58470" y="3975"/>
                  </a:lnTo>
                  <a:lnTo>
                    <a:pt x="54394" y="3708"/>
                  </a:lnTo>
                  <a:lnTo>
                    <a:pt x="47371" y="5321"/>
                  </a:lnTo>
                  <a:lnTo>
                    <a:pt x="47307" y="6464"/>
                  </a:lnTo>
                  <a:lnTo>
                    <a:pt x="43649" y="8039"/>
                  </a:lnTo>
                  <a:lnTo>
                    <a:pt x="42316" y="7353"/>
                  </a:lnTo>
                  <a:lnTo>
                    <a:pt x="41262" y="6807"/>
                  </a:lnTo>
                  <a:lnTo>
                    <a:pt x="37973" y="7353"/>
                  </a:lnTo>
                  <a:lnTo>
                    <a:pt x="36690" y="7327"/>
                  </a:lnTo>
                  <a:lnTo>
                    <a:pt x="31267" y="8293"/>
                  </a:lnTo>
                  <a:lnTo>
                    <a:pt x="29527" y="12954"/>
                  </a:lnTo>
                  <a:lnTo>
                    <a:pt x="25552" y="11518"/>
                  </a:lnTo>
                  <a:lnTo>
                    <a:pt x="20815" y="12268"/>
                  </a:lnTo>
                  <a:lnTo>
                    <a:pt x="18834" y="14782"/>
                  </a:lnTo>
                  <a:lnTo>
                    <a:pt x="16256" y="16459"/>
                  </a:lnTo>
                  <a:lnTo>
                    <a:pt x="11595" y="17005"/>
                  </a:lnTo>
                  <a:lnTo>
                    <a:pt x="8864" y="17221"/>
                  </a:lnTo>
                  <a:lnTo>
                    <a:pt x="8470" y="18186"/>
                  </a:lnTo>
                  <a:lnTo>
                    <a:pt x="8280" y="19875"/>
                  </a:lnTo>
                  <a:lnTo>
                    <a:pt x="9601" y="19837"/>
                  </a:lnTo>
                  <a:lnTo>
                    <a:pt x="9207" y="21678"/>
                  </a:lnTo>
                  <a:lnTo>
                    <a:pt x="8864" y="23114"/>
                  </a:lnTo>
                  <a:lnTo>
                    <a:pt x="3594" y="21196"/>
                  </a:lnTo>
                  <a:lnTo>
                    <a:pt x="2451" y="23977"/>
                  </a:lnTo>
                  <a:lnTo>
                    <a:pt x="5588" y="26543"/>
                  </a:lnTo>
                  <a:lnTo>
                    <a:pt x="7010" y="27901"/>
                  </a:lnTo>
                  <a:lnTo>
                    <a:pt x="7912" y="28714"/>
                  </a:lnTo>
                  <a:lnTo>
                    <a:pt x="9842" y="31305"/>
                  </a:lnTo>
                  <a:lnTo>
                    <a:pt x="12534" y="32308"/>
                  </a:lnTo>
                  <a:lnTo>
                    <a:pt x="13296" y="32880"/>
                  </a:lnTo>
                  <a:lnTo>
                    <a:pt x="16040" y="33909"/>
                  </a:lnTo>
                  <a:lnTo>
                    <a:pt x="18427" y="35433"/>
                  </a:lnTo>
                  <a:lnTo>
                    <a:pt x="22021" y="36576"/>
                  </a:lnTo>
                  <a:lnTo>
                    <a:pt x="18491" y="37350"/>
                  </a:lnTo>
                  <a:lnTo>
                    <a:pt x="19240" y="37960"/>
                  </a:lnTo>
                  <a:lnTo>
                    <a:pt x="20612" y="39027"/>
                  </a:lnTo>
                  <a:lnTo>
                    <a:pt x="21755" y="39560"/>
                  </a:lnTo>
                  <a:lnTo>
                    <a:pt x="187871" y="39560"/>
                  </a:lnTo>
                  <a:lnTo>
                    <a:pt x="190944" y="27901"/>
                  </a:lnTo>
                  <a:lnTo>
                    <a:pt x="190982" y="23114"/>
                  </a:lnTo>
                  <a:lnTo>
                    <a:pt x="190982" y="19837"/>
                  </a:lnTo>
                  <a:lnTo>
                    <a:pt x="190982" y="19367"/>
                  </a:lnTo>
                  <a:lnTo>
                    <a:pt x="190982" y="18796"/>
                  </a:lnTo>
                  <a:close/>
                </a:path>
                <a:path w="192404" h="151130">
                  <a:moveTo>
                    <a:pt x="192265" y="122072"/>
                  </a:moveTo>
                  <a:lnTo>
                    <a:pt x="164744" y="92824"/>
                  </a:lnTo>
                  <a:lnTo>
                    <a:pt x="147574" y="92494"/>
                  </a:lnTo>
                  <a:lnTo>
                    <a:pt x="131521" y="94005"/>
                  </a:lnTo>
                  <a:lnTo>
                    <a:pt x="114300" y="94500"/>
                  </a:lnTo>
                  <a:lnTo>
                    <a:pt x="64122" y="94665"/>
                  </a:lnTo>
                  <a:lnTo>
                    <a:pt x="34759" y="99479"/>
                  </a:lnTo>
                  <a:lnTo>
                    <a:pt x="33870" y="100203"/>
                  </a:lnTo>
                  <a:lnTo>
                    <a:pt x="30187" y="102374"/>
                  </a:lnTo>
                  <a:lnTo>
                    <a:pt x="23710" y="103174"/>
                  </a:lnTo>
                  <a:lnTo>
                    <a:pt x="16903" y="103009"/>
                  </a:lnTo>
                  <a:lnTo>
                    <a:pt x="13728" y="104279"/>
                  </a:lnTo>
                  <a:lnTo>
                    <a:pt x="13487" y="104355"/>
                  </a:lnTo>
                  <a:lnTo>
                    <a:pt x="12687" y="104762"/>
                  </a:lnTo>
                  <a:lnTo>
                    <a:pt x="12865" y="105321"/>
                  </a:lnTo>
                  <a:lnTo>
                    <a:pt x="13855" y="106146"/>
                  </a:lnTo>
                  <a:lnTo>
                    <a:pt x="13449" y="107696"/>
                  </a:lnTo>
                  <a:lnTo>
                    <a:pt x="11633" y="109880"/>
                  </a:lnTo>
                  <a:lnTo>
                    <a:pt x="10287" y="108559"/>
                  </a:lnTo>
                  <a:lnTo>
                    <a:pt x="10756" y="110655"/>
                  </a:lnTo>
                  <a:lnTo>
                    <a:pt x="10871" y="111823"/>
                  </a:lnTo>
                  <a:lnTo>
                    <a:pt x="12725" y="112877"/>
                  </a:lnTo>
                  <a:lnTo>
                    <a:pt x="13462" y="114160"/>
                  </a:lnTo>
                  <a:lnTo>
                    <a:pt x="9220" y="115227"/>
                  </a:lnTo>
                  <a:lnTo>
                    <a:pt x="9448" y="116509"/>
                  </a:lnTo>
                  <a:lnTo>
                    <a:pt x="7848" y="116725"/>
                  </a:lnTo>
                  <a:lnTo>
                    <a:pt x="7429" y="116687"/>
                  </a:lnTo>
                  <a:lnTo>
                    <a:pt x="5829" y="116916"/>
                  </a:lnTo>
                  <a:lnTo>
                    <a:pt x="4394" y="116649"/>
                  </a:lnTo>
                  <a:lnTo>
                    <a:pt x="3467" y="117182"/>
                  </a:lnTo>
                  <a:lnTo>
                    <a:pt x="3810" y="117386"/>
                  </a:lnTo>
                  <a:lnTo>
                    <a:pt x="4038" y="117944"/>
                  </a:lnTo>
                  <a:lnTo>
                    <a:pt x="4254" y="118668"/>
                  </a:lnTo>
                  <a:lnTo>
                    <a:pt x="3670" y="119392"/>
                  </a:lnTo>
                  <a:lnTo>
                    <a:pt x="0" y="123393"/>
                  </a:lnTo>
                  <a:lnTo>
                    <a:pt x="1066" y="126047"/>
                  </a:lnTo>
                  <a:lnTo>
                    <a:pt x="8509" y="127342"/>
                  </a:lnTo>
                  <a:lnTo>
                    <a:pt x="10121" y="129209"/>
                  </a:lnTo>
                  <a:lnTo>
                    <a:pt x="12903" y="129133"/>
                  </a:lnTo>
                  <a:lnTo>
                    <a:pt x="13982" y="129679"/>
                  </a:lnTo>
                  <a:lnTo>
                    <a:pt x="14490" y="129908"/>
                  </a:lnTo>
                  <a:lnTo>
                    <a:pt x="14757" y="130835"/>
                  </a:lnTo>
                  <a:lnTo>
                    <a:pt x="13779" y="131292"/>
                  </a:lnTo>
                  <a:lnTo>
                    <a:pt x="13754" y="133045"/>
                  </a:lnTo>
                  <a:lnTo>
                    <a:pt x="16243" y="133819"/>
                  </a:lnTo>
                  <a:lnTo>
                    <a:pt x="19570" y="133896"/>
                  </a:lnTo>
                  <a:lnTo>
                    <a:pt x="21501" y="134937"/>
                  </a:lnTo>
                  <a:lnTo>
                    <a:pt x="21958" y="135242"/>
                  </a:lnTo>
                  <a:lnTo>
                    <a:pt x="22352" y="135585"/>
                  </a:lnTo>
                  <a:lnTo>
                    <a:pt x="22758" y="136080"/>
                  </a:lnTo>
                  <a:lnTo>
                    <a:pt x="26250" y="138112"/>
                  </a:lnTo>
                  <a:lnTo>
                    <a:pt x="31610" y="139801"/>
                  </a:lnTo>
                  <a:lnTo>
                    <a:pt x="38658" y="137579"/>
                  </a:lnTo>
                  <a:lnTo>
                    <a:pt x="43675" y="138645"/>
                  </a:lnTo>
                  <a:lnTo>
                    <a:pt x="47675" y="139649"/>
                  </a:lnTo>
                  <a:lnTo>
                    <a:pt x="54838" y="141630"/>
                  </a:lnTo>
                  <a:lnTo>
                    <a:pt x="63373" y="143878"/>
                  </a:lnTo>
                  <a:lnTo>
                    <a:pt x="71488" y="145669"/>
                  </a:lnTo>
                  <a:lnTo>
                    <a:pt x="77774" y="146138"/>
                  </a:lnTo>
                  <a:lnTo>
                    <a:pt x="88061" y="146443"/>
                  </a:lnTo>
                  <a:lnTo>
                    <a:pt x="104609" y="146735"/>
                  </a:lnTo>
                  <a:lnTo>
                    <a:pt x="110286" y="146989"/>
                  </a:lnTo>
                  <a:lnTo>
                    <a:pt x="120459" y="147548"/>
                  </a:lnTo>
                  <a:lnTo>
                    <a:pt x="133045" y="148412"/>
                  </a:lnTo>
                  <a:lnTo>
                    <a:pt x="145999" y="149555"/>
                  </a:lnTo>
                  <a:lnTo>
                    <a:pt x="157708" y="150749"/>
                  </a:lnTo>
                  <a:lnTo>
                    <a:pt x="164744" y="149910"/>
                  </a:lnTo>
                  <a:lnTo>
                    <a:pt x="181178" y="143878"/>
                  </a:lnTo>
                  <a:lnTo>
                    <a:pt x="186397" y="135978"/>
                  </a:lnTo>
                  <a:lnTo>
                    <a:pt x="188061" y="132041"/>
                  </a:lnTo>
                  <a:lnTo>
                    <a:pt x="192265" y="1220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7593" y="576122"/>
            <a:ext cx="4314825" cy="467995"/>
            <a:chOff x="507593" y="576122"/>
            <a:chExt cx="4314825" cy="467995"/>
          </a:xfrm>
        </p:grpSpPr>
        <p:sp>
          <p:nvSpPr>
            <p:cNvPr id="3" name="object 3"/>
            <p:cNvSpPr/>
            <p:nvPr/>
          </p:nvSpPr>
          <p:spPr>
            <a:xfrm>
              <a:off x="507593" y="592346"/>
              <a:ext cx="589280" cy="452120"/>
            </a:xfrm>
            <a:custGeom>
              <a:avLst/>
              <a:gdLst/>
              <a:ahLst/>
              <a:cxnLst/>
              <a:rect l="l" t="t" r="r" b="b"/>
              <a:pathLst>
                <a:path w="589280" h="452119">
                  <a:moveTo>
                    <a:pt x="588818" y="0"/>
                  </a:moveTo>
                  <a:lnTo>
                    <a:pt x="0" y="0"/>
                  </a:lnTo>
                  <a:lnTo>
                    <a:pt x="0" y="451758"/>
                  </a:lnTo>
                  <a:lnTo>
                    <a:pt x="588818" y="451758"/>
                  </a:lnTo>
                  <a:lnTo>
                    <a:pt x="588818" y="0"/>
                  </a:lnTo>
                  <a:close/>
                </a:path>
              </a:pathLst>
            </a:custGeom>
            <a:solidFill>
              <a:srgbClr val="51B8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07603" y="585075"/>
              <a:ext cx="4314825" cy="0"/>
            </a:xfrm>
            <a:custGeom>
              <a:avLst/>
              <a:gdLst/>
              <a:ahLst/>
              <a:cxnLst/>
              <a:rect l="l" t="t" r="r" b="b"/>
              <a:pathLst>
                <a:path w="4314825" h="0">
                  <a:moveTo>
                    <a:pt x="0" y="0"/>
                  </a:moveTo>
                  <a:lnTo>
                    <a:pt x="4314599" y="0"/>
                  </a:lnTo>
                </a:path>
              </a:pathLst>
            </a:custGeom>
            <a:ln w="17907">
              <a:solidFill>
                <a:srgbClr val="51B8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139517" y="605306"/>
            <a:ext cx="316801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З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130" b="1">
                <a:solidFill>
                  <a:srgbClr val="51B848"/>
                </a:solidFill>
                <a:latin typeface="Trebuchet MS"/>
                <a:cs typeface="Trebuchet MS"/>
              </a:rPr>
              <a:t>Щ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НН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75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175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55" b="1">
                <a:solidFill>
                  <a:srgbClr val="51B848"/>
                </a:solidFill>
                <a:latin typeface="Trebuchet MS"/>
                <a:cs typeface="Trebuchet MS"/>
              </a:rPr>
              <a:t>202</a:t>
            </a:r>
            <a:r>
              <a:rPr dirty="0" sz="1400" spc="-40" b="1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204" b="1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200" b="1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55" b="1">
                <a:solidFill>
                  <a:srgbClr val="51B848"/>
                </a:solidFill>
                <a:latin typeface="Trebuchet MS"/>
                <a:cs typeface="Trebuchet MS"/>
              </a:rPr>
              <a:t>А </a:t>
            </a:r>
            <a:r>
              <a:rPr dirty="0" sz="1400" spc="-3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В</a:t>
            </a:r>
            <a:r>
              <a:rPr dirty="0" sz="1400" spc="-175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М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45" b="1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325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200" b="1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60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204" b="1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В</a:t>
            </a:r>
            <a:r>
              <a:rPr dirty="0" sz="1400" spc="-30" b="1">
                <a:solidFill>
                  <a:srgbClr val="51B848"/>
                </a:solidFill>
                <a:latin typeface="Trebuchet MS"/>
                <a:cs typeface="Trebuchet MS"/>
              </a:rPr>
              <a:t>Ы</a:t>
            </a:r>
            <a:r>
              <a:rPr dirty="0" sz="1400" spc="-95" b="1">
                <a:solidFill>
                  <a:srgbClr val="51B848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05" b="1">
                <a:solidFill>
                  <a:srgbClr val="51B848"/>
                </a:solidFill>
                <a:latin typeface="Trebuchet MS"/>
                <a:cs typeface="Trebuchet MS"/>
              </a:rPr>
              <a:t>К</a:t>
            </a:r>
            <a:r>
              <a:rPr dirty="0" sz="1400" spc="-16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200" b="1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12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105" b="1">
                <a:solidFill>
                  <a:srgbClr val="51B848"/>
                </a:solidFill>
                <a:latin typeface="Trebuchet MS"/>
                <a:cs typeface="Trebuchet MS"/>
              </a:rPr>
              <a:t>К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21965" y="7222481"/>
            <a:ext cx="7937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51765" y="7222481"/>
            <a:ext cx="7937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97" y="1035072"/>
            <a:ext cx="268922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51B848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51B848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125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51B848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51B848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51B848"/>
                </a:solidFill>
                <a:latin typeface="Trebuchet MS"/>
                <a:cs typeface="Trebuchet MS"/>
              </a:rPr>
              <a:t>у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51B848"/>
                </a:solidFill>
                <a:latin typeface="Trebuchet MS"/>
                <a:cs typeface="Trebuchet MS"/>
              </a:rPr>
              <a:t>1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51B848"/>
                </a:solidFill>
                <a:latin typeface="Trebuchet MS"/>
                <a:cs typeface="Trebuchet MS"/>
              </a:rPr>
              <a:t>я</a:t>
            </a:r>
            <a:r>
              <a:rPr dirty="0" sz="1400" spc="-80">
                <a:solidFill>
                  <a:srgbClr val="51B848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51B848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51B848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51B848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51B848"/>
                </a:solidFill>
                <a:latin typeface="Trebuchet MS"/>
                <a:cs typeface="Trebuchet MS"/>
              </a:rPr>
              <a:t>202</a:t>
            </a:r>
            <a:r>
              <a:rPr dirty="0" sz="1400" spc="-30">
                <a:solidFill>
                  <a:srgbClr val="51B848"/>
                </a:solidFill>
                <a:latin typeface="Trebuchet MS"/>
                <a:cs typeface="Trebuchet MS"/>
              </a:rPr>
              <a:t>3</a:t>
            </a:r>
            <a:r>
              <a:rPr dirty="0" sz="1400" spc="-5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51B848"/>
                </a:solidFill>
                <a:latin typeface="Trebuchet MS"/>
                <a:cs typeface="Trebuchet MS"/>
              </a:rPr>
              <a:t>д</a:t>
            </a:r>
            <a:r>
              <a:rPr dirty="0" sz="1400" spc="-70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722" y="1464830"/>
            <a:ext cx="4340860" cy="885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Вступление</a:t>
            </a:r>
            <a:endParaRPr sz="1400">
              <a:latin typeface="Trebuchet MS"/>
              <a:cs typeface="Trebuchet MS"/>
            </a:endParaRPr>
          </a:p>
          <a:p>
            <a:pPr algn="just" marL="12700" marR="5080" indent="-635">
              <a:lnSpc>
                <a:spcPct val="100699"/>
              </a:lnSpc>
            </a:pP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Запрещенный</a:t>
            </a:r>
            <a:r>
              <a:rPr dirty="0" sz="1400" spc="-16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список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является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обязательным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Международным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1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граммы.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898" y="2539250"/>
            <a:ext cx="434086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Список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обновляется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ежегодно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после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обширного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консультаци- </a:t>
            </a:r>
            <a:r>
              <a:rPr dirty="0" sz="1400" spc="-4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онного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процесса,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проводимого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ВАДА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Дата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вступления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Списка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380">
                <a:solidFill>
                  <a:srgbClr val="231F20"/>
                </a:solidFill>
                <a:latin typeface="Trebuchet MS"/>
                <a:cs typeface="Trebuchet MS"/>
              </a:rPr>
              <a:t>—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202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898" y="3398786"/>
            <a:ext cx="434022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Официальный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текст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Запрещенного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списка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утверждается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ВАДА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публикуется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английском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французском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языках.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случае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разночтений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между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английской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французской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версиями,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английская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версия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будет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считаться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превалирующей.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898" y="4473206"/>
            <a:ext cx="433768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Ниже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приведены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некоторые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термины,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используемые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данном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списке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Запрещенных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субстанций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Методов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890" y="5117860"/>
            <a:ext cx="4341495" cy="1529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-635">
              <a:lnSpc>
                <a:spcPct val="100699"/>
              </a:lnSpc>
              <a:spcBef>
                <a:spcPts val="95"/>
              </a:spcBef>
            </a:pPr>
            <a:r>
              <a:rPr dirty="0" sz="1400" spc="-36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80" b="1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щ</a:t>
            </a:r>
            <a:r>
              <a:rPr dirty="0" sz="1400" spc="-90" b="1" i="1">
                <a:solidFill>
                  <a:srgbClr val="231F20"/>
                </a:solidFill>
                <a:latin typeface="Arial"/>
                <a:cs typeface="Arial"/>
              </a:rPr>
              <a:t>ё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нн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3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75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л</a:t>
            </a:r>
            <a:r>
              <a:rPr dirty="0" sz="1400" spc="-185" b="1" i="1">
                <a:solidFill>
                  <a:srgbClr val="231F20"/>
                </a:solidFill>
                <a:latin typeface="Arial"/>
                <a:cs typeface="Arial"/>
              </a:rPr>
              <a:t>ь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25" b="1" i="1">
                <a:solidFill>
                  <a:srgbClr val="231F20"/>
                </a:solidFill>
                <a:latin typeface="Arial"/>
                <a:cs typeface="Arial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ри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95" b="1" i="1">
                <a:solidFill>
                  <a:srgbClr val="231F20"/>
                </a:solidFill>
                <a:latin typeface="Arial"/>
                <a:cs typeface="Arial"/>
              </a:rPr>
              <a:t>д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и,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я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ий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59</a:t>
            </a:r>
            <a:r>
              <a:rPr dirty="0" sz="1400" spc="15">
                <a:solidFill>
                  <a:srgbClr val="231F20"/>
                </a:solidFill>
                <a:latin typeface="Trebuchet MS"/>
                <a:cs typeface="Trebuchet MS"/>
              </a:rPr>
              <a:t>) </a:t>
            </a:r>
            <a:r>
              <a:rPr dirty="0" sz="14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4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229" i="1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24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принять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участие,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окончания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Соревнования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процесса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511" y="605299"/>
            <a:ext cx="4340225" cy="885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36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80" b="1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щ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нн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3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75" b="1" i="1">
                <a:solidFill>
                  <a:srgbClr val="231F20"/>
                </a:solidFill>
                <a:latin typeface="Arial"/>
                <a:cs typeface="Arial"/>
              </a:rPr>
              <a:t>ё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dirty="0" sz="1400" spc="-125" b="1" i="1">
                <a:solidFill>
                  <a:srgbClr val="231F20"/>
                </a:solidFill>
                <a:latin typeface="Arial"/>
                <a:cs typeface="Arial"/>
              </a:rPr>
              <a:t>я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Это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означает,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субстанция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метод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Со-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ревновательный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период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702" y="1679726"/>
            <a:ext cx="4341495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7620">
              <a:lnSpc>
                <a:spcPct val="100699"/>
              </a:lnSpc>
              <a:spcBef>
                <a:spcPts val="95"/>
              </a:spcBef>
            </a:pPr>
            <a:r>
              <a:rPr dirty="0" sz="1400" spc="-315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229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35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60" b="1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29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90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75" b="1" i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35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60" b="1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29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90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75" b="1" i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85" b="1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 b="1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235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60" b="1" i="1">
                <a:solidFill>
                  <a:srgbClr val="231F20"/>
                </a:solidFill>
                <a:latin typeface="Arial"/>
                <a:cs typeface="Arial"/>
              </a:rPr>
              <a:t>я</a:t>
            </a:r>
            <a:r>
              <a:rPr dirty="0" sz="1400" spc="-2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235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00" b="1" i="1">
                <a:solidFill>
                  <a:srgbClr val="231F20"/>
                </a:solidFill>
                <a:latin typeface="Arial"/>
                <a:cs typeface="Arial"/>
              </a:rPr>
              <a:t>я 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15" b="1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400" spc="-90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185" b="1" i="1">
                <a:solidFill>
                  <a:srgbClr val="231F20"/>
                </a:solidFill>
                <a:latin typeface="Arial"/>
                <a:cs typeface="Arial"/>
              </a:rPr>
              <a:t>особым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5"/>
              </a:spcBef>
            </a:pP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Согласно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статье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4.2.2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Всемирного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антидопингового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кодекса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endParaRPr sz="140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«в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целях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применения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Статьи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10,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субстанции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4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м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45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4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9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м </a:t>
            </a:r>
            <a:r>
              <a:rPr dirty="0" sz="14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субстанциям.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методы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должны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считаться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Особыми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если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они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специально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определены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как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Особые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80" i="1">
                <a:solidFill>
                  <a:srgbClr val="231F20"/>
                </a:solidFill>
                <a:latin typeface="Trebuchet MS"/>
                <a:cs typeface="Trebuchet MS"/>
              </a:rPr>
              <a:t>методы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Запрещенном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списке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».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Согласно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комментарию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ста-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тье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«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Особые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Методы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указанные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статье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4.2.2,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коем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случае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должны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считаться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менее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важным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или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они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более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вероятно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могли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использоваться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Спортсменом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иных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целей,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чем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повышение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спортивных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результатов».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4524" y="4902977"/>
            <a:ext cx="4342765" cy="1744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36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20" b="1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400" spc="-150" b="1" i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45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80" b="1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200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400" spc="-195" b="1" i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240" b="1" i="1">
                <a:solidFill>
                  <a:srgbClr val="231F20"/>
                </a:solidFill>
                <a:latin typeface="Arial"/>
                <a:cs typeface="Arial"/>
              </a:rPr>
              <a:t>ю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щ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30" b="1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400" spc="-6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400" spc="-165" b="1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40" b="1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204" b="1" i="1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400" spc="-210" b="1" i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190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170" b="1" i="1">
                <a:solidFill>
                  <a:srgbClr val="231F20"/>
                </a:solidFill>
                <a:latin typeface="Arial"/>
                <a:cs typeface="Arial"/>
              </a:rPr>
              <a:t>ь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соответствии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статьей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4.2.3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Кодекса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Субстанциями,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 i="1">
                <a:solidFill>
                  <a:srgbClr val="231F20"/>
                </a:solidFill>
                <a:latin typeface="Trebuchet MS"/>
                <a:cs typeface="Trebuchet MS"/>
              </a:rPr>
              <a:t>вы-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65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2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2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требляют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обществе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вне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спорта.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Следующие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Субстанции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20" i="1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55" i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 i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20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0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0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: 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кокаин,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диаморфин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(героин),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метилендиоксиметамфетамин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(МДМА/«экстази»),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тетрагидроканнабинол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(ТГК).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68957"/>
            <a:ext cx="10659745" cy="1294765"/>
          </a:xfrm>
          <a:custGeom>
            <a:avLst/>
            <a:gdLst/>
            <a:ahLst/>
            <a:cxnLst/>
            <a:rect l="l" t="t" r="r" b="b"/>
            <a:pathLst>
              <a:path w="10659745" h="1294764">
                <a:moveTo>
                  <a:pt x="5320868" y="0"/>
                </a:moveTo>
                <a:lnTo>
                  <a:pt x="0" y="0"/>
                </a:lnTo>
                <a:lnTo>
                  <a:pt x="0" y="1294384"/>
                </a:lnTo>
                <a:lnTo>
                  <a:pt x="5320868" y="1294384"/>
                </a:lnTo>
                <a:lnTo>
                  <a:pt x="5320868" y="0"/>
                </a:lnTo>
                <a:close/>
              </a:path>
              <a:path w="10659745" h="1294764">
                <a:moveTo>
                  <a:pt x="10659605" y="0"/>
                </a:moveTo>
                <a:lnTo>
                  <a:pt x="5338724" y="0"/>
                </a:lnTo>
                <a:lnTo>
                  <a:pt x="5338724" y="1294384"/>
                </a:lnTo>
                <a:lnTo>
                  <a:pt x="10659605" y="1294384"/>
                </a:lnTo>
                <a:lnTo>
                  <a:pt x="1065960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7603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9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7593" y="594029"/>
            <a:ext cx="665480" cy="440055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65"/>
              </a:lnSpc>
            </a:pPr>
            <a:r>
              <a:rPr dirty="0" sz="3850" spc="-120" b="1">
                <a:latin typeface="Trebuchet MS"/>
                <a:cs typeface="Trebuchet MS"/>
              </a:rPr>
              <a:t>S0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7903" y="605295"/>
            <a:ext cx="130746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НЕОДОБРЕННЫЕ </a:t>
            </a:r>
            <a:r>
              <a:rPr dirty="0" sz="1400" spc="-3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СУБСТАНЦИИ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903" y="1464830"/>
            <a:ext cx="4341495" cy="4108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3530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Любые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фармакологические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субстанции,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вошедшие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 i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одобренные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одним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органом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государственного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регулирования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области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здравоохранения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использованию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качестве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терапевтического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средства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людей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(например,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ле-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карственные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препараты,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находящиеся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стадии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доклинических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клинических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испытаний,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лекарства,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лицензия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которые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была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отозвана,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«дизайнерские»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препараты,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медицинские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пре-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параты,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разрешенные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ветеринарному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применению),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  <a:spcBef>
                <a:spcPts val="5"/>
              </a:spcBef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Данный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класс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включает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множество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различных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субстанций,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том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числе,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ограничиваясь,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BPC-157.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837402" y="594029"/>
            <a:ext cx="665480" cy="434975"/>
          </a:xfrm>
          <a:prstGeom prst="rect">
            <a:avLst/>
          </a:prstGeom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25"/>
              </a:lnSpc>
            </a:pPr>
            <a:r>
              <a:rPr dirty="0" sz="3850" spc="-120" b="1">
                <a:solidFill>
                  <a:srgbClr val="FFFFFF"/>
                </a:solidFill>
                <a:latin typeface="Trebuchet MS"/>
                <a:cs typeface="Trebuchet MS"/>
              </a:rPr>
              <a:t>S1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1762" y="7222481"/>
            <a:ext cx="800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51777" y="7222481"/>
            <a:ext cx="7937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7710" y="605295"/>
            <a:ext cx="137350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АНАБ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О</a:t>
            </a:r>
            <a:r>
              <a:rPr dirty="0" sz="1400" spc="-160" b="1">
                <a:solidFill>
                  <a:srgbClr val="51B848"/>
                </a:solidFill>
                <a:latin typeface="Trebuchet MS"/>
                <a:cs typeface="Trebuchet MS"/>
              </a:rPr>
              <a:t>Л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ИЧЕСКИЕ </a:t>
            </a:r>
            <a:r>
              <a:rPr dirty="0" sz="1400" spc="-40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АГЕНТЫ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02" y="1464841"/>
            <a:ext cx="4342130" cy="1529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4800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marL="12700" marR="5080">
              <a:lnSpc>
                <a:spcPct val="100699"/>
              </a:lnSpc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29796" y="3211562"/>
            <a:ext cx="4654550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70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45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3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32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45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95" b="1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110" b="1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3613670"/>
            <a:ext cx="4340225" cy="3463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экзогенном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введении,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включая,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ограничиваясь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следующими: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8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1-андростендион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-androst-1-ene-3,17-dione);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1-андростерон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(3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-androst-1-ene-17-one);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1-тестостерон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-androst-1-en-3-one);</a:t>
            </a:r>
            <a:endParaRPr sz="1400">
              <a:latin typeface="Trebuchet MS"/>
              <a:cs typeface="Trebuchet MS"/>
            </a:endParaRPr>
          </a:p>
          <a:p>
            <a:pPr marL="164465" marR="34417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1-эпиандростерон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(3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-androst-1-ene-17-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4-андростендиол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(androst-4-ene-3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,17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-diol);</a:t>
            </a:r>
            <a:endParaRPr sz="1400">
              <a:latin typeface="Trebuchet MS"/>
              <a:cs typeface="Trebuchet MS"/>
            </a:endParaRPr>
          </a:p>
          <a:p>
            <a:pPr marL="164465" marR="120014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1400" spc="-9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-гидрокси-ДГЭА;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1400" spc="-9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-гидрокси-ДГЭА;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7-кето-ДГЭА;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4898" y="605306"/>
            <a:ext cx="4337685" cy="6471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25">
                <a:solidFill>
                  <a:srgbClr val="231F20"/>
                </a:solidFill>
                <a:latin typeface="Tahoma"/>
                <a:cs typeface="Tahoma"/>
              </a:rPr>
              <a:t>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19-норандростендиол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(estr-4-ene-3,17-diol);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19-норандростендион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(estr-4-ene-3,17-dione);</a:t>
            </a:r>
            <a:endParaRPr sz="1400">
              <a:latin typeface="Trebuchet MS"/>
              <a:cs typeface="Trebuchet MS"/>
            </a:endParaRPr>
          </a:p>
          <a:p>
            <a:pPr marL="164465" marR="370840" indent="-152400">
              <a:lnSpc>
                <a:spcPct val="100699"/>
              </a:lnSpc>
              <a:spcBef>
                <a:spcPts val="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андрост-4-ен-3,11,17-трион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(11-кетоандростендион,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адреностерон);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андростанолон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(5</a:t>
            </a:r>
            <a:r>
              <a:rPr dirty="0" sz="1400" spc="-9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-дигидротестостерон,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androstan-3-one);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8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андростендион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(androst-4-ene-3,17-dione);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боластерон;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болденон;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гестринон;</a:t>
            </a:r>
            <a:endParaRPr sz="1400">
              <a:latin typeface="Trebuchet MS"/>
              <a:cs typeface="Trebuchet MS"/>
            </a:endParaRPr>
          </a:p>
          <a:p>
            <a:pPr marL="164465" marR="22288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даназол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([1,2]oxazolo[4‘,5‘:2,3]pregna-4-en-20-yn-17</a:t>
            </a:r>
            <a:r>
              <a:rPr dirty="0" sz="1400" spc="-8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ol);</a:t>
            </a:r>
            <a:endParaRPr sz="1400">
              <a:latin typeface="Trebuchet MS"/>
              <a:cs typeface="Trebuchet MS"/>
            </a:endParaRPr>
          </a:p>
          <a:p>
            <a:pPr marL="164465" marR="25082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дегидрохлорметилтестостерон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(4-chloro-17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-methylandrosta-1,4-dien-3-one);</a:t>
            </a:r>
            <a:endParaRPr sz="1400">
              <a:latin typeface="Trebuchet MS"/>
              <a:cs typeface="Trebuchet MS"/>
            </a:endParaRPr>
          </a:p>
          <a:p>
            <a:pPr marL="164465" marR="9779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дезоксиметилтестостерон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-methyl-5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-androst-2-en-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-ol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-ol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-methyl-5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-androst-3-en-17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-ol);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дростанолон;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калустерон;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квинболон;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клостебол;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местанолон;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местеролон;</a:t>
            </a:r>
            <a:endParaRPr sz="1400">
              <a:latin typeface="Trebuchet MS"/>
              <a:cs typeface="Trebuchet MS"/>
            </a:endParaRPr>
          </a:p>
          <a:p>
            <a:pPr marL="164465" marR="4762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метандиенон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-hydroxy-17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-methylandrosta-1,4-dien-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метенолон;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метандриол;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метастерон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-hydroxy-2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,17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-dimethyl-5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-androstan-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4702" y="605302"/>
            <a:ext cx="4340860" cy="6471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110"/>
              </a:spcBef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3-one);</a:t>
            </a:r>
            <a:endParaRPr sz="1400">
              <a:latin typeface="Trebuchet MS"/>
              <a:cs typeface="Trebuchet MS"/>
            </a:endParaRPr>
          </a:p>
          <a:p>
            <a:pPr marL="164465" marR="50419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метил-1-тестостерон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-methyl-5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androst-1-en-3-one);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метилдиенолон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12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-hydroxy-17</a:t>
            </a:r>
            <a:r>
              <a:rPr dirty="0" sz="1400" spc="-12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-methylestra-4,9-dien-3-one);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метилклостебол;</a:t>
            </a:r>
            <a:endParaRPr sz="1400">
              <a:latin typeface="Trebuchet MS"/>
              <a:cs typeface="Trebuchet MS"/>
            </a:endParaRPr>
          </a:p>
          <a:p>
            <a:pPr marL="164465" marR="4127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метилнортестостерон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-hydroxy-17</a:t>
            </a:r>
            <a:r>
              <a:rPr dirty="0" sz="1400" spc="-7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-methylestr-4-en-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метилтестостерон;</a:t>
            </a:r>
            <a:endParaRPr sz="1400">
              <a:latin typeface="Trebuchet MS"/>
              <a:cs typeface="Trebuchet MS"/>
            </a:endParaRPr>
          </a:p>
          <a:p>
            <a:pPr marL="164465" marR="67754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метриболон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(метилтриенолон,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methylestra-4,9,11-trien-3-one);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миболерон;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19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норболетон;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норклостебол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(4-chloro-17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-ol-estr-4-en-3-one);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норэтандролон;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оксаболон;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оксандролон;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оксиместерон;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оксиметолон;</a:t>
            </a:r>
            <a:endParaRPr sz="1400">
              <a:latin typeface="Trebuchet MS"/>
              <a:cs typeface="Trebuchet MS"/>
            </a:endParaRPr>
          </a:p>
          <a:p>
            <a:pPr marL="164465" marR="108902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прастерон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(дегидроэпиандростерон,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ДГЭА,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-hydroxyandrost-5-en-17-one);</a:t>
            </a:r>
            <a:endParaRPr sz="1400">
              <a:latin typeface="Trebuchet MS"/>
              <a:cs typeface="Trebuchet MS"/>
            </a:endParaRPr>
          </a:p>
          <a:p>
            <a:pPr marL="164465" marR="57213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[(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]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H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pyrazolo[3,4:2,3]-5</a:t>
            </a:r>
            <a:r>
              <a:rPr dirty="0" sz="1400" spc="-8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-androstane);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станозолол;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стенболон;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тестостерон;</a:t>
            </a:r>
            <a:endParaRPr sz="1400">
              <a:latin typeface="Trebuchet MS"/>
              <a:cs typeface="Trebuchet MS"/>
            </a:endParaRPr>
          </a:p>
          <a:p>
            <a:pPr marL="164465" marR="3810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тетрагидрогестринон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(17-hydroxy-18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-homo-19-nor-17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pregna-4,9,11-trien-3-one);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тиболон;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7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9809" y="1374063"/>
            <a:ext cx="5330190" cy="1294765"/>
          </a:xfrm>
          <a:custGeom>
            <a:avLst/>
            <a:gdLst/>
            <a:ahLst/>
            <a:cxnLst/>
            <a:rect l="l" t="t" r="r" b="b"/>
            <a:pathLst>
              <a:path w="5330190" h="1294764">
                <a:moveTo>
                  <a:pt x="5329783" y="0"/>
                </a:moveTo>
                <a:lnTo>
                  <a:pt x="0" y="0"/>
                </a:lnTo>
                <a:lnTo>
                  <a:pt x="0" y="1294371"/>
                </a:lnTo>
                <a:lnTo>
                  <a:pt x="5329783" y="1294371"/>
                </a:lnTo>
                <a:lnTo>
                  <a:pt x="532978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426434"/>
            <a:ext cx="3394075" cy="215265"/>
          </a:xfrm>
          <a:custGeom>
            <a:avLst/>
            <a:gdLst/>
            <a:ahLst/>
            <a:cxnLst/>
            <a:rect l="l" t="t" r="r" b="b"/>
            <a:pathLst>
              <a:path w="3394075" h="215264">
                <a:moveTo>
                  <a:pt x="0" y="214883"/>
                </a:moveTo>
                <a:lnTo>
                  <a:pt x="3393782" y="214883"/>
                </a:lnTo>
                <a:lnTo>
                  <a:pt x="3393782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4898" y="605306"/>
            <a:ext cx="4342130" cy="4538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флуоксиместерон;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формеболон;</a:t>
            </a:r>
            <a:endParaRPr sz="1400">
              <a:latin typeface="Trebuchet MS"/>
              <a:cs typeface="Trebuchet MS"/>
            </a:endParaRPr>
          </a:p>
          <a:p>
            <a:pPr marL="164465" marR="259079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]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x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z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275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27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]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5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androstan-17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-ol);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эпиандростерон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(3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-androstan-17-one);</a:t>
            </a:r>
            <a:endParaRPr sz="1400">
              <a:latin typeface="Trebuchet MS"/>
              <a:cs typeface="Trebuchet MS"/>
            </a:endParaRPr>
          </a:p>
          <a:p>
            <a:pPr marL="164465" marR="187325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эпи-дигидротестостерон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(17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-hydroxy-5</a:t>
            </a:r>
            <a:r>
              <a:rPr dirty="0" sz="1400" spc="-6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-androstan-3-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one);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эпитестостерон;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этилэстренол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(19-norpregna-4-en-17</a:t>
            </a:r>
            <a:r>
              <a:rPr dirty="0" sz="1400" spc="-60">
                <a:solidFill>
                  <a:srgbClr val="231F20"/>
                </a:solidFill>
                <a:latin typeface="Tahoma"/>
                <a:cs typeface="Tahoma"/>
              </a:rPr>
              <a:t>α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-ol)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другие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подобной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химической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структурой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или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45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70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25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Зеранол,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зилпатерол,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кленбутерол,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осилодростат,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рактопамин,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селективные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модуляторы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андрогенных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рецепторов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[SARMs,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андарин,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LGD-4033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(лигандрол),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RAD140,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S-23,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YK-11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энобосарм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(остарин)].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37402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596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37402" y="594029"/>
            <a:ext cx="665480" cy="445134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504"/>
              </a:lnSpc>
            </a:pPr>
            <a:r>
              <a:rPr dirty="0" sz="3850" spc="-120" b="1">
                <a:latin typeface="Trebuchet MS"/>
                <a:cs typeface="Trebuchet MS"/>
              </a:rPr>
              <a:t>S2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12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13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7710" y="605295"/>
            <a:ext cx="3227070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65" b="1">
                <a:solidFill>
                  <a:srgbClr val="51B848"/>
                </a:solidFill>
                <a:latin typeface="Trebuchet MS"/>
                <a:cs typeface="Trebuchet MS"/>
              </a:rPr>
              <a:t>ПЕ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П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ИДНЫЕ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90" b="1">
                <a:solidFill>
                  <a:srgbClr val="51B848"/>
                </a:solidFill>
                <a:latin typeface="Trebuchet MS"/>
                <a:cs typeface="Trebuchet MS"/>
              </a:rPr>
              <a:t>Г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ОРМОНЫ,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40" b="1">
                <a:solidFill>
                  <a:srgbClr val="51B848"/>
                </a:solidFill>
                <a:latin typeface="Trebuchet MS"/>
                <a:cs typeface="Trebuchet MS"/>
              </a:rPr>
              <a:t>Ф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А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К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65" b="1">
                <a:solidFill>
                  <a:srgbClr val="51B848"/>
                </a:solidFill>
                <a:latin typeface="Trebuchet MS"/>
                <a:cs typeface="Trebuchet MS"/>
              </a:rPr>
              <a:t>ОРЫ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РО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37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А, </a:t>
            </a:r>
            <a:r>
              <a:rPr dirty="0" sz="1400" spc="-4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51B848"/>
                </a:solidFill>
                <a:latin typeface="Trebuchet MS"/>
                <a:cs typeface="Trebuchet MS"/>
              </a:rPr>
              <a:t>ПОДОБНЫЕ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51B848"/>
                </a:solidFill>
                <a:latin typeface="Trebuchet MS"/>
                <a:cs typeface="Trebuchet MS"/>
              </a:rPr>
              <a:t>СУБ</a:t>
            </a:r>
            <a:r>
              <a:rPr dirty="0" sz="1400" spc="-120" b="1">
                <a:solidFill>
                  <a:srgbClr val="51B848"/>
                </a:solidFill>
                <a:latin typeface="Trebuchet MS"/>
                <a:cs typeface="Trebuchet MS"/>
              </a:rPr>
              <a:t>С</a:t>
            </a:r>
            <a:r>
              <a:rPr dirty="0" sz="1400" spc="-37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70" b="1">
                <a:solidFill>
                  <a:srgbClr val="51B848"/>
                </a:solidFill>
                <a:latin typeface="Trebuchet MS"/>
                <a:cs typeface="Trebuchet MS"/>
              </a:rPr>
              <a:t>АНЦИИ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51B848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51B848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51B848"/>
                </a:solidFill>
                <a:latin typeface="Trebuchet MS"/>
                <a:cs typeface="Trebuchet MS"/>
              </a:rPr>
              <a:t>МИМ</a:t>
            </a:r>
            <a:r>
              <a:rPr dirty="0" sz="1400" spc="-85" b="1">
                <a:solidFill>
                  <a:srgbClr val="51B848"/>
                </a:solidFill>
                <a:latin typeface="Trebuchet MS"/>
                <a:cs typeface="Trebuchet MS"/>
              </a:rPr>
              <a:t>Е</a:t>
            </a:r>
            <a:r>
              <a:rPr dirty="0" sz="1400" spc="-310" b="1">
                <a:solidFill>
                  <a:srgbClr val="51B848"/>
                </a:solidFill>
                <a:latin typeface="Trebuchet MS"/>
                <a:cs typeface="Trebuchet MS"/>
              </a:rPr>
              <a:t>Т</a:t>
            </a:r>
            <a:r>
              <a:rPr dirty="0" sz="1400" spc="-80" b="1">
                <a:solidFill>
                  <a:srgbClr val="51B848"/>
                </a:solidFill>
                <a:latin typeface="Trebuchet MS"/>
                <a:cs typeface="Trebuchet MS"/>
              </a:rPr>
              <a:t>ИКИ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4702" y="1464843"/>
            <a:ext cx="4342130" cy="1959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4800">
              <a:lnSpc>
                <a:spcPct val="100699"/>
              </a:lnSpc>
              <a:spcBef>
                <a:spcPts val="95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rebuchet MS"/>
              <a:cs typeface="Trebuchet MS"/>
            </a:endParaRPr>
          </a:p>
          <a:p>
            <a:pPr algn="just" marL="12700" marR="5715">
              <a:lnSpc>
                <a:spcPct val="100699"/>
              </a:lnSpc>
            </a:pP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следующие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другие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субстанции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подобной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химической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структурой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подобным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биологи-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фф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9796" y="3641318"/>
            <a:ext cx="4891405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29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45" b="1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65" b="1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215" b="1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110" b="1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70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6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8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3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02" y="4043438"/>
            <a:ext cx="4342130" cy="30340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algn="just" lvl="1" marL="299085" marR="6350" indent="-287020">
              <a:lnSpc>
                <a:spcPct val="100699"/>
              </a:lnSpc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я </a:t>
            </a:r>
            <a:r>
              <a:rPr dirty="0" sz="14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21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229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1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коль-эпоэтин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бета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(CERA)];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ЭПО-миметики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аналогичные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1400" spc="-31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53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algn="just" lvl="1" marL="299085" marR="5080" indent="-287020">
              <a:lnSpc>
                <a:spcPct val="100699"/>
              </a:lnSpc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Активаторы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гипоксия-индуцируемого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фактора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(HIF),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например: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кобальт;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дапродустат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(GSK1278863);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IOX2;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молидустат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(BAY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85-3934);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роксадустат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(FG-4592);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K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654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rebuchet MS"/>
              <a:buAutoNum type="arabicPeriod"/>
            </a:pPr>
            <a:endParaRPr sz="1450">
              <a:latin typeface="Trebuchet MS"/>
              <a:cs typeface="Trebuchet MS"/>
            </a:endParaRPr>
          </a:p>
          <a:p>
            <a:pPr lvl="1" marL="299085" indent="-287020">
              <a:lnSpc>
                <a:spcPct val="100000"/>
              </a:lnSpc>
              <a:buFont typeface="Trebuchet MS"/>
              <a:buAutoNum type="arabicPeriod"/>
              <a:tabLst>
                <a:tab pos="29972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9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31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K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11706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37143"/>
            <a:ext cx="4253865" cy="215265"/>
          </a:xfrm>
          <a:custGeom>
            <a:avLst/>
            <a:gdLst/>
            <a:ahLst/>
            <a:cxnLst/>
            <a:rect l="l" t="t" r="r" b="b"/>
            <a:pathLst>
              <a:path w="4253865" h="215264">
                <a:moveTo>
                  <a:pt x="0" y="214883"/>
                </a:moveTo>
                <a:lnTo>
                  <a:pt x="4253865" y="214883"/>
                </a:lnTo>
                <a:lnTo>
                  <a:pt x="4253865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4898" y="605306"/>
            <a:ext cx="433959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9085" marR="5080" indent="-287020">
              <a:lnSpc>
                <a:spcPct val="100699"/>
              </a:lnSpc>
              <a:spcBef>
                <a:spcPts val="95"/>
              </a:spcBef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15" b="1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фактора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роста-бета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(TGF-</a:t>
            </a:r>
            <a:r>
              <a:rPr dirty="0" sz="1400" spc="-105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),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луспатерцепт;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сотатерцепт.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14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15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898" y="1464843"/>
            <a:ext cx="434022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marR="5080" indent="-287020">
              <a:lnSpc>
                <a:spcPct val="100699"/>
              </a:lnSpc>
              <a:spcBef>
                <a:spcPts val="95"/>
              </a:spcBef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пример,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асиало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ЭПО;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карбамилированный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ЭПО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(CEPO).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897" y="2109492"/>
            <a:ext cx="366839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2.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 b="1">
                <a:solidFill>
                  <a:srgbClr val="231F20"/>
                </a:solidFill>
                <a:latin typeface="Trebuchet MS"/>
                <a:cs typeface="Trebuchet MS"/>
              </a:rPr>
              <a:t>Пептидные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гормоны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их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рилизинг-факторы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98" y="2539262"/>
            <a:ext cx="434276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9085" marR="5080" indent="-287020">
              <a:lnSpc>
                <a:spcPct val="100699"/>
              </a:lnSpc>
              <a:spcBef>
                <a:spcPts val="95"/>
              </a:spcBef>
            </a:pP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2.1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Гонадотропин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хорионический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(CG)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лютеинизирующий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гормон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(LH)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их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рилизинг-факторы,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например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бусерелин,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гонадорелин,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гозерелин,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деслорелин,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лейпрорелин,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340">
                <a:solidFill>
                  <a:srgbClr val="231F20"/>
                </a:solidFill>
                <a:latin typeface="Trebuchet MS"/>
                <a:cs typeface="Trebuchet MS"/>
              </a:rPr>
              <a:t>—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898" y="3601834"/>
            <a:ext cx="417258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6070" marR="5080" indent="-294005">
              <a:lnSpc>
                <a:spcPct val="100699"/>
              </a:lnSpc>
              <a:spcBef>
                <a:spcPts val="95"/>
              </a:spcBef>
            </a:pP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2.2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Кортикотропины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их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рилизинг-факторы,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например,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кортикорелин.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898" y="4258322"/>
            <a:ext cx="4342130" cy="2654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lvl="1" marL="299085" marR="5080" indent="-287020">
              <a:lnSpc>
                <a:spcPct val="100699"/>
              </a:lnSpc>
              <a:spcBef>
                <a:spcPts val="95"/>
              </a:spcBef>
              <a:buFont typeface="Trebuchet MS"/>
              <a:buAutoNum type="arabicPeriod" startAt="3"/>
              <a:tabLst>
                <a:tab pos="299720" algn="l"/>
              </a:tabLst>
            </a:pPr>
            <a:r>
              <a:rPr dirty="0" sz="1400" spc="-2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9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29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  <a:p>
            <a:pPr lvl="2" marL="570865" marR="74930" indent="-152400">
              <a:lnSpc>
                <a:spcPct val="100699"/>
              </a:lnSpc>
              <a:spcBef>
                <a:spcPts val="400"/>
              </a:spcBef>
              <a:buClr>
                <a:srgbClr val="51B848"/>
              </a:buClr>
              <a:buFont typeface="Trebuchet MS"/>
              <a:buChar char="•"/>
              <a:tabLst>
                <a:tab pos="5715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аналоги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роста,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например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лонапегсоматро-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lvl="2" marL="570865" marR="343535" indent="-152400">
              <a:lnSpc>
                <a:spcPct val="100699"/>
              </a:lnSpc>
              <a:spcBef>
                <a:spcPts val="400"/>
              </a:spcBef>
              <a:buClr>
                <a:srgbClr val="51B848"/>
              </a:buClr>
              <a:buFont typeface="Trebuchet MS"/>
              <a:buChar char="•"/>
              <a:tabLst>
                <a:tab pos="571500" algn="l"/>
              </a:tabLst>
            </a:pP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фрагменты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роста,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AOD-9604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176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191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lvl="1" marL="299085" marR="6985" indent="-287020">
              <a:lnSpc>
                <a:spcPct val="100699"/>
              </a:lnSpc>
              <a:spcBef>
                <a:spcPts val="894"/>
              </a:spcBef>
              <a:buFont typeface="Trebuchet MS"/>
              <a:buAutoNum type="arabicPeriod" startAt="3"/>
              <a:tabLst>
                <a:tab pos="299720" algn="l"/>
              </a:tabLst>
            </a:pP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Рилизинг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факторы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роста,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включая,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огра-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ничиваясь:</a:t>
            </a:r>
            <a:endParaRPr sz="1400">
              <a:latin typeface="Trebuchet MS"/>
              <a:cs typeface="Trebuchet MS"/>
            </a:endParaRPr>
          </a:p>
          <a:p>
            <a:pPr lvl="2" marL="570865" marR="119380" indent="-152400">
              <a:lnSpc>
                <a:spcPct val="100699"/>
              </a:lnSpc>
              <a:spcBef>
                <a:spcPts val="400"/>
              </a:spcBef>
              <a:buClr>
                <a:srgbClr val="51B848"/>
              </a:buClr>
              <a:buFont typeface="Trebuchet MS"/>
              <a:buChar char="•"/>
              <a:tabLst>
                <a:tab pos="5715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рилизинг-гормон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роста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(GHRH)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ана-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логи,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CJC-1293,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CJC-1295,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серморелин</a:t>
            </a:r>
            <a:endParaRPr sz="1400">
              <a:latin typeface="Trebuchet MS"/>
              <a:cs typeface="Trebuchet MS"/>
            </a:endParaRPr>
          </a:p>
          <a:p>
            <a:pPr marL="570865">
              <a:lnSpc>
                <a:spcPct val="100000"/>
              </a:lnSpc>
              <a:spcBef>
                <a:spcPts val="10"/>
              </a:spcBef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0785" y="497420"/>
            <a:ext cx="3832860" cy="16313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161925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Font typeface="Trebuchet MS"/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леноморелин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(грелин),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анаморелин,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spcBef>
                <a:spcPts val="800"/>
              </a:spcBef>
              <a:buClr>
                <a:srgbClr val="51B848"/>
              </a:buClr>
              <a:buFont typeface="Trebuchet MS"/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рилизинг-пептиды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гормона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роста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(GHRPs),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напри-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лин),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GHRP-3,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GHRP-4,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GHRP-5,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GHRP-6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эксаморе-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9796" y="2352014"/>
            <a:ext cx="4295140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55" b="1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0" b="1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55" b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25" b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35" b="1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 b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699" y="2754140"/>
            <a:ext cx="32473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4702" y="3183902"/>
            <a:ext cx="4315460" cy="1529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инсулиноподобный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фактор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роста-1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(IGF-1)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аналоги;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сосудисто-эндотелиальный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фактор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роста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(VEGF);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тимозин-</a:t>
            </a:r>
            <a:r>
              <a:rPr dirty="0" sz="1400" spc="-80">
                <a:solidFill>
                  <a:srgbClr val="231F20"/>
                </a:solidFill>
                <a:latin typeface="Tahoma"/>
                <a:cs typeface="Tahoma"/>
              </a:rPr>
              <a:t>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его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производные,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например,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TB-500;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204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1400" spc="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702" y="4902987"/>
            <a:ext cx="4342765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другие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факторы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роста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или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модуляторы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фактора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роста,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вли-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о 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26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э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3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598" y="585075"/>
            <a:ext cx="4314825" cy="0"/>
          </a:xfrm>
          <a:custGeom>
            <a:avLst/>
            <a:gdLst/>
            <a:ahLst/>
            <a:cxnLst/>
            <a:rect l="l" t="t" r="r" b="b"/>
            <a:pathLst>
              <a:path w="4314825" h="0">
                <a:moveTo>
                  <a:pt x="0" y="0"/>
                </a:moveTo>
                <a:lnTo>
                  <a:pt x="4314604" y="0"/>
                </a:lnTo>
              </a:path>
            </a:pathLst>
          </a:custGeom>
          <a:ln w="17907">
            <a:solidFill>
              <a:srgbClr val="51B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593" y="594029"/>
            <a:ext cx="665480" cy="434975"/>
          </a:xfrm>
          <a:prstGeom prst="rect"/>
          <a:solidFill>
            <a:srgbClr val="51B848"/>
          </a:solidFill>
        </p:spPr>
        <p:txBody>
          <a:bodyPr wrap="square" lIns="0" tIns="0" rIns="0" bIns="0" rtlCol="0" vert="horz">
            <a:spAutoFit/>
          </a:bodyPr>
          <a:lstStyle/>
          <a:p>
            <a:pPr marL="113664">
              <a:lnSpc>
                <a:spcPts val="3425"/>
              </a:lnSpc>
            </a:pPr>
            <a:r>
              <a:rPr dirty="0" sz="3850" spc="-120" b="1">
                <a:latin typeface="Trebuchet MS"/>
                <a:cs typeface="Trebuchet MS"/>
              </a:rPr>
              <a:t>S3</a:t>
            </a:r>
            <a:endParaRPr sz="38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903" y="605295"/>
            <a:ext cx="145161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110" b="1">
                <a:solidFill>
                  <a:srgbClr val="51B848"/>
                </a:solidFill>
                <a:latin typeface="Trebuchet MS"/>
                <a:cs typeface="Trebuchet MS"/>
              </a:rPr>
              <a:t>БЕТА-2-АГОНИСТЫ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1168450"/>
            <a:ext cx="5330190" cy="129476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93980" rIns="0" bIns="0" rtlCol="0" vert="horz">
            <a:spAutoFit/>
          </a:bodyPr>
          <a:lstStyle/>
          <a:p>
            <a:pPr marL="507365" marR="797560">
              <a:lnSpc>
                <a:spcPct val="100699"/>
              </a:lnSpc>
              <a:spcBef>
                <a:spcPts val="740"/>
              </a:spcBef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ЗАПРЕЩЕНЫ</a:t>
            </a:r>
            <a:r>
              <a:rPr dirty="0" sz="1400" spc="-1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 b="1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 b="1">
                <a:solidFill>
                  <a:srgbClr val="231F20"/>
                </a:solidFill>
                <a:latin typeface="Trebuchet MS"/>
                <a:cs typeface="Trebuchet MS"/>
              </a:rPr>
              <a:t>ВРЕМЯ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(КАК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СОРЕВНОВАТЕЛЬНЫЙ,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ВО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ВНЕСОРЕВНОВАТЕЛЬНЫЙ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ПЕРИОД)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507365" marR="499109">
              <a:lnSpc>
                <a:spcPct val="100699"/>
              </a:lnSpc>
            </a:pP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Все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запрещенные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субстанции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данном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классе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относятся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50" i="1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35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75" i="1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 i="1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14" i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5" i="1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35" i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98" y="2539262"/>
            <a:ext cx="4344035" cy="455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1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8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7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8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24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1400" spc="-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898" y="3183912"/>
            <a:ext cx="32473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898" y="3613670"/>
            <a:ext cx="1473200" cy="1744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арформотерол;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вилантерол;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индакатерол;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олодатерол;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прокатерол;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репротерол;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сальбутамол;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5912" y="3613670"/>
            <a:ext cx="1454785" cy="1744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 indent="-152400">
              <a:lnSpc>
                <a:spcPct val="100000"/>
              </a:lnSpc>
              <a:spcBef>
                <a:spcPts val="1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салметерол;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тербуталин;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третоквинол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тулобутерол;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фенотерол;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0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формотерол;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хигенамин.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790158"/>
            <a:ext cx="2080260" cy="215265"/>
          </a:xfrm>
          <a:custGeom>
            <a:avLst/>
            <a:gdLst/>
            <a:ahLst/>
            <a:cxnLst/>
            <a:rect l="l" t="t" r="r" b="b"/>
            <a:pathLst>
              <a:path w="2080260" h="215264">
                <a:moveTo>
                  <a:pt x="0" y="214883"/>
                </a:moveTo>
                <a:lnTo>
                  <a:pt x="2079790" y="214883"/>
                </a:lnTo>
                <a:lnTo>
                  <a:pt x="2079790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AAD6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4898" y="5762523"/>
            <a:ext cx="149479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 b="1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175" b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45" b="1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50" b="1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 b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 b="1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25" b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 b="1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 b="1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51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24905" y="7222481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15"/>
              </a:lnSpc>
            </a:pP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17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4898" y="6192284"/>
            <a:ext cx="420116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5080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160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е 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т </a:t>
            </a:r>
            <a:r>
              <a:rPr dirty="0" sz="14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60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4702" y="605306"/>
            <a:ext cx="412242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5080" indent="-152400">
              <a:lnSpc>
                <a:spcPct val="100699"/>
              </a:lnSpc>
              <a:spcBef>
                <a:spcPts val="9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Ингаляций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формотерола: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максимальная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доставляемая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15"/>
              </a:spcBef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4702" y="1249950"/>
            <a:ext cx="3957320" cy="6705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110"/>
              </a:spcBef>
            </a:pP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;</a:t>
            </a:r>
            <a:endParaRPr sz="1400">
              <a:latin typeface="Trebuchet MS"/>
              <a:cs typeface="Trebuchet MS"/>
            </a:endParaRPr>
          </a:p>
          <a:p>
            <a:pPr marL="164465" marR="5080" indent="-152400">
              <a:lnSpc>
                <a:spcPct val="100699"/>
              </a:lnSpc>
              <a:buClr>
                <a:srgbClr val="51B848"/>
              </a:buClr>
              <a:buChar char="•"/>
              <a:tabLst>
                <a:tab pos="165100" algn="l"/>
              </a:tabLst>
            </a:pP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Ингаляций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вилантерола: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максимум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25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мкг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течение </a:t>
            </a:r>
            <a:r>
              <a:rPr dirty="0" sz="1400" spc="-4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9796" y="2352014"/>
            <a:ext cx="1722755" cy="215265"/>
          </a:xfrm>
          <a:prstGeom prst="rect">
            <a:avLst/>
          </a:prstGeom>
          <a:solidFill>
            <a:srgbClr val="AAD69C"/>
          </a:solidFill>
        </p:spPr>
        <p:txBody>
          <a:bodyPr wrap="square" lIns="0" tIns="0" rIns="0" bIns="0" rtlCol="0" vert="horz">
            <a:spAutoFit/>
          </a:bodyPr>
          <a:lstStyle/>
          <a:p>
            <a:pPr marL="507365">
              <a:lnSpc>
                <a:spcPts val="1570"/>
              </a:lnSpc>
            </a:pPr>
            <a:r>
              <a:rPr dirty="0" sz="1400" spc="-85" b="1">
                <a:solidFill>
                  <a:srgbClr val="231F20"/>
                </a:solidFill>
                <a:latin typeface="Trebuchet MS"/>
                <a:cs typeface="Trebuchet MS"/>
              </a:rPr>
              <a:t>ПРИМЕЧАНИЕ: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4702" y="2754147"/>
            <a:ext cx="4343400" cy="1959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95"/>
              </a:spcBef>
            </a:pP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Присутствие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моче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сальбутамола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концентрации,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превы-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100</a:t>
            </a:r>
            <a:r>
              <a:rPr dirty="0" sz="1400" spc="-35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7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ии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6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20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вышающей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40</a:t>
            </a:r>
            <a:r>
              <a:rPr dirty="0" sz="14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нг/мл,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соответствует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 терапевтическому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4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сс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14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0" i="1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 i="1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14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гоприятного</a:t>
            </a:r>
            <a:r>
              <a:rPr dirty="0" sz="1400" spc="-10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результата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анализа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 i="1">
                <a:solidFill>
                  <a:srgbClr val="231F20"/>
                </a:solidFill>
                <a:latin typeface="Trebuchet MS"/>
                <a:cs typeface="Trebuchet MS"/>
              </a:rPr>
              <a:t>(AAF)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если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только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 i="1">
                <a:solidFill>
                  <a:srgbClr val="231F20"/>
                </a:solidFill>
                <a:latin typeface="Trebuchet MS"/>
                <a:cs typeface="Trebuchet MS"/>
              </a:rPr>
              <a:t>спор- </a:t>
            </a:r>
            <a:r>
              <a:rPr dirty="0" sz="1400" spc="-409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тсмен</a:t>
            </a:r>
            <a:r>
              <a:rPr dirty="0" sz="1400" spc="-14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помощью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контролируемого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фармакокинетического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исследования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не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докажет,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что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соответствующий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норме </a:t>
            </a:r>
            <a:r>
              <a:rPr dirty="0" sz="1400" spc="-40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5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0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ц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60">
                <a:solidFill>
                  <a:srgbClr val="231F20"/>
                </a:solidFill>
                <a:latin typeface="Trebuchet MS"/>
                <a:cs typeface="Trebuchet MS"/>
              </a:rPr>
              <a:t>х </a:t>
            </a:r>
            <a:r>
              <a:rPr dirty="0" sz="14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1400" spc="-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1400" spc="-5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254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1400" spc="-14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135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1400" spc="-12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8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1400" spc="-110">
                <a:solidFill>
                  <a:srgbClr val="231F20"/>
                </a:solidFill>
                <a:latin typeface="Trebuchet MS"/>
                <a:cs typeface="Trebuchet MS"/>
              </a:rPr>
              <a:t>ы</a:t>
            </a:r>
            <a:r>
              <a:rPr dirty="0" sz="1400" spc="-7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14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1400" spc="-9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1400" spc="-9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8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1400" spc="-16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1400" spc="-10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2023-01-16T05:13:12Z</dcterms:created>
  <dcterms:modified xsi:type="dcterms:W3CDTF">2023-01-16T05:13:12Z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2023-01-13T00:00:00Z</vt:filetime>
  </property>
  <property fmtid="{D5CDD505-2E9C-101B-9397-08002B2CF9AE}" pid="3" name="Creator">
    <vt:lpwstr>PDF24 Creator</vt:lpwstr>
  </property>
  <property fmtid="{D5CDD505-2E9C-101B-9397-08002B2CF9AE}" pid="4" name="LastSaved">
    <vt:filetime>2023-01-16T00:00:00Z</vt:filetime>
  </property>
</Properties>
</file>